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Nunito"/>
      <p:regular r:id="rId58"/>
      <p:bold r:id="rId59"/>
      <p:italic r:id="rId60"/>
      <p:boldItalic r:id="rId61"/>
    </p:embeddedFont>
    <p:embeddedFont>
      <p:font typeface="Baskervville"/>
      <p:regular r:id="rId62"/>
      <p:italic r:id="rId63"/>
    </p:embeddedFont>
    <p:embeddedFont>
      <p:font typeface="Bebas Neu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skervville-regular.fntdata"/><Relationship Id="rId61" Type="http://schemas.openxmlformats.org/officeDocument/2006/relationships/font" Target="fonts/Nunito-boldItalic.fntdata"/><Relationship Id="rId20" Type="http://schemas.openxmlformats.org/officeDocument/2006/relationships/slide" Target="slides/slide15.xml"/><Relationship Id="rId64" Type="http://schemas.openxmlformats.org/officeDocument/2006/relationships/font" Target="fonts/BebasNeue-regular.fntdata"/><Relationship Id="rId63" Type="http://schemas.openxmlformats.org/officeDocument/2006/relationships/font" Target="fonts/Baskervville-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Nunito-bold.fntdata"/><Relationship Id="rId14" Type="http://schemas.openxmlformats.org/officeDocument/2006/relationships/slide" Target="slides/slide9.xml"/><Relationship Id="rId58" Type="http://schemas.openxmlformats.org/officeDocument/2006/relationships/font" Target="fonts/Nuni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f9f6ee1a6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f9f6ee1a6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9f6ee1a6c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f9f6ee1a6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f9f6ee1a6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9f6ee1a6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9f6ee1a6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f9f6ee1a6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b785ccc9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b785ccc9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9f6ee1a6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f9f6ee1a6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f9f6ee1a6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f9f6ee1a6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f9f6ee1a6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f9f6ee1a6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f9f6ee1a6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f9f6ee1a6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9f6ee1a6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f9f6ee1a6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f9b527f75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f9b527f75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f9f6ee1a6c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f9f6ee1a6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f9f6ee1a6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f9f6ee1a6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f9f6ee1a6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f9f6ee1a6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b3a5f971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b3a5f971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f9f6ee1a6c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f9f6ee1a6c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f9f6ee1a6c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f9f6ee1a6c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f9f6ee1a6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f9f6ee1a6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fa0ec3f4e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fa0ec3f4e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fa0ec3f4e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fa0ec3f4e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f9f6ee1a6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f9f6ee1a6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f9b52711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f9b52711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f9f6ee1a6c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f9f6ee1a6c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fa0ec3f4e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fa0ec3f4e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fa371f9ef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fa371f9ef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f9fdb22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f9fdb22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f9fdb22c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f9fdb22c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fa371f9ef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fa371f9ef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fa371f9ef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fa371f9ef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fa371f9ef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fa371f9ef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fa371f9ef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fa371f9ef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f9b527115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f9b527115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b785ccc97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b785ccc97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f9f6ee1a6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f9f6ee1a6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f9f6ee1a6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f9f6ee1a6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f9f6ee1a6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f9f6ee1a6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f9f6ee1a6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f9f6ee1a6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f9f6ee1a6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f9f6ee1a6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f9f6ee1a6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f9f6ee1a6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f9f6ee1a6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f9f6ee1a6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fa371f9ef6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fa371f9ef6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fa371f9ef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fa371f9ef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fa371f9ef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fa371f9ef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b785ccc9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b785ccc9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fa371f9ef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fa371f9ef6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a371f9ef6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a371f9ef6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fa371f9ef6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fa371f9ef6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f9f6ee1a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f9f6ee1a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9f6ee1a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f9f6ee1a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fa371f9e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fa371f9e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f9f6ee1a6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f9f6ee1a6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69" r="69" t="0"/>
          <a:stretch/>
        </p:blipFill>
        <p:spPr>
          <a:xfrm>
            <a:off x="0" y="0"/>
            <a:ext cx="9143998" cy="5149050"/>
          </a:xfrm>
          <a:prstGeom prst="rect">
            <a:avLst/>
          </a:prstGeom>
          <a:noFill/>
          <a:ln>
            <a:noFill/>
          </a:ln>
        </p:spPr>
      </p:pic>
      <p:sp>
        <p:nvSpPr>
          <p:cNvPr id="10" name="Google Shape;10;p2"/>
          <p:cNvSpPr txBox="1"/>
          <p:nvPr>
            <p:ph type="ctrTitle"/>
          </p:nvPr>
        </p:nvSpPr>
        <p:spPr>
          <a:xfrm>
            <a:off x="3358600" y="1268375"/>
            <a:ext cx="5027700" cy="21804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401200" y="3871325"/>
            <a:ext cx="5027700" cy="40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pic>
        <p:nvPicPr>
          <p:cNvPr id="83" name="Google Shape;83;p11"/>
          <p:cNvPicPr preferRelativeResize="0"/>
          <p:nvPr/>
        </p:nvPicPr>
        <p:blipFill>
          <a:blip r:embed="rId2">
            <a:alphaModFix/>
          </a:blip>
          <a:stretch>
            <a:fillRect/>
          </a:stretch>
        </p:blipFill>
        <p:spPr>
          <a:xfrm>
            <a:off x="1" y="0"/>
            <a:ext cx="9143998" cy="5143500"/>
          </a:xfrm>
          <a:prstGeom prst="rect">
            <a:avLst/>
          </a:prstGeom>
          <a:noFill/>
          <a:ln>
            <a:noFill/>
          </a:ln>
        </p:spPr>
      </p:pic>
      <p:sp>
        <p:nvSpPr>
          <p:cNvPr id="84" name="Google Shape;84;p11"/>
          <p:cNvSpPr txBox="1"/>
          <p:nvPr>
            <p:ph hasCustomPrompt="1" type="title"/>
          </p:nvPr>
        </p:nvSpPr>
        <p:spPr>
          <a:xfrm>
            <a:off x="1284000" y="1531188"/>
            <a:ext cx="6576000" cy="1198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p:nvPr>
            <p:ph idx="1" type="subTitle"/>
          </p:nvPr>
        </p:nvSpPr>
        <p:spPr>
          <a:xfrm>
            <a:off x="1284000" y="3111013"/>
            <a:ext cx="65760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b="0" l="0" r="10" t="0"/>
          <a:stretch/>
        </p:blipFill>
        <p:spPr>
          <a:xfrm>
            <a:off x="0" y="-2286"/>
            <a:ext cx="9143998" cy="5148072"/>
          </a:xfrm>
          <a:prstGeom prst="rect">
            <a:avLst/>
          </a:prstGeom>
          <a:noFill/>
          <a:ln>
            <a:noFill/>
          </a:ln>
        </p:spPr>
      </p:pic>
      <p:sp>
        <p:nvSpPr>
          <p:cNvPr id="89" name="Google Shape;89;p13"/>
          <p:cNvSpPr txBox="1"/>
          <p:nvPr>
            <p:ph hasCustomPrompt="1" type="title"/>
          </p:nvPr>
        </p:nvSpPr>
        <p:spPr>
          <a:xfrm>
            <a:off x="974700" y="1881050"/>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 type="subTitle"/>
          </p:nvPr>
        </p:nvSpPr>
        <p:spPr>
          <a:xfrm>
            <a:off x="1908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3"/>
          <p:cNvSpPr txBox="1"/>
          <p:nvPr>
            <p:ph hasCustomPrompt="1" idx="2" type="title"/>
          </p:nvPr>
        </p:nvSpPr>
        <p:spPr>
          <a:xfrm>
            <a:off x="4969500" y="1881050"/>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3" type="subTitle"/>
          </p:nvPr>
        </p:nvSpPr>
        <p:spPr>
          <a:xfrm>
            <a:off x="5904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hasCustomPrompt="1" idx="4" type="title"/>
          </p:nvPr>
        </p:nvSpPr>
        <p:spPr>
          <a:xfrm>
            <a:off x="974700" y="3458625"/>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5" type="subTitle"/>
          </p:nvPr>
        </p:nvSpPr>
        <p:spPr>
          <a:xfrm>
            <a:off x="1908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hasCustomPrompt="1" idx="6" type="title"/>
          </p:nvPr>
        </p:nvSpPr>
        <p:spPr>
          <a:xfrm>
            <a:off x="4969500" y="3458625"/>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idx="7" type="subTitle"/>
          </p:nvPr>
        </p:nvSpPr>
        <p:spPr>
          <a:xfrm>
            <a:off x="5904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3"/>
          <p:cNvSpPr txBox="1"/>
          <p:nvPr>
            <p:ph idx="9" type="subTitle"/>
          </p:nvPr>
        </p:nvSpPr>
        <p:spPr>
          <a:xfrm>
            <a:off x="1908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3"/>
          <p:cNvSpPr txBox="1"/>
          <p:nvPr>
            <p:ph idx="13" type="subTitle"/>
          </p:nvPr>
        </p:nvSpPr>
        <p:spPr>
          <a:xfrm>
            <a:off x="5904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13"/>
          <p:cNvSpPr txBox="1"/>
          <p:nvPr>
            <p:ph idx="14" type="subTitle"/>
          </p:nvPr>
        </p:nvSpPr>
        <p:spPr>
          <a:xfrm>
            <a:off x="1908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13"/>
          <p:cNvSpPr txBox="1"/>
          <p:nvPr>
            <p:ph idx="15" type="subTitle"/>
          </p:nvPr>
        </p:nvSpPr>
        <p:spPr>
          <a:xfrm>
            <a:off x="5904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02" name="Google Shape;102;p13"/>
          <p:cNvGrpSpPr/>
          <p:nvPr/>
        </p:nvGrpSpPr>
        <p:grpSpPr>
          <a:xfrm>
            <a:off x="165750" y="63155"/>
            <a:ext cx="409357" cy="409357"/>
            <a:chOff x="1393875" y="-1823657"/>
            <a:chExt cx="409357" cy="409357"/>
          </a:xfrm>
        </p:grpSpPr>
        <p:cxnSp>
          <p:nvCxnSpPr>
            <p:cNvPr id="103" name="Google Shape;103;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4" name="Google Shape;104;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5" name="Google Shape;105;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06" name="Google Shape;106;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07" name="Google Shape;107;p13"/>
          <p:cNvGrpSpPr/>
          <p:nvPr/>
        </p:nvGrpSpPr>
        <p:grpSpPr>
          <a:xfrm>
            <a:off x="165750" y="4670980"/>
            <a:ext cx="409357" cy="409357"/>
            <a:chOff x="1393875" y="-1823657"/>
            <a:chExt cx="409357" cy="409357"/>
          </a:xfrm>
        </p:grpSpPr>
        <p:cxnSp>
          <p:nvCxnSpPr>
            <p:cNvPr id="108" name="Google Shape;108;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9" name="Google Shape;109;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0" name="Google Shape;110;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11" name="Google Shape;111;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 name="Shape 112"/>
        <p:cNvGrpSpPr/>
        <p:nvPr/>
      </p:nvGrpSpPr>
      <p:grpSpPr>
        <a:xfrm>
          <a:off x="0" y="0"/>
          <a:ext cx="0" cy="0"/>
          <a:chOff x="0" y="0"/>
          <a:chExt cx="0" cy="0"/>
        </a:xfrm>
      </p:grpSpPr>
      <p:pic>
        <p:nvPicPr>
          <p:cNvPr id="113" name="Google Shape;113;p14"/>
          <p:cNvPicPr preferRelativeResize="0"/>
          <p:nvPr/>
        </p:nvPicPr>
        <p:blipFill>
          <a:blip r:embed="rId2">
            <a:alphaModFix/>
          </a:blip>
          <a:stretch>
            <a:fillRect/>
          </a:stretch>
        </p:blipFill>
        <p:spPr>
          <a:xfrm flipH="1" rot="10800000">
            <a:off x="0" y="952"/>
            <a:ext cx="9143998" cy="5141595"/>
          </a:xfrm>
          <a:prstGeom prst="rect">
            <a:avLst/>
          </a:prstGeom>
          <a:noFill/>
          <a:ln>
            <a:noFill/>
          </a:ln>
        </p:spPr>
      </p:pic>
      <p:sp>
        <p:nvSpPr>
          <p:cNvPr id="114" name="Google Shape;114;p14"/>
          <p:cNvSpPr txBox="1"/>
          <p:nvPr>
            <p:ph type="title"/>
          </p:nvPr>
        </p:nvSpPr>
        <p:spPr>
          <a:xfrm>
            <a:off x="1458150" y="360630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i="1"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5" name="Google Shape;115;p14"/>
          <p:cNvSpPr txBox="1"/>
          <p:nvPr>
            <p:ph idx="1" type="subTitle"/>
          </p:nvPr>
        </p:nvSpPr>
        <p:spPr>
          <a:xfrm>
            <a:off x="1458150" y="1005300"/>
            <a:ext cx="6227700" cy="21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16" name="Google Shape;116;p14"/>
          <p:cNvGrpSpPr/>
          <p:nvPr/>
        </p:nvGrpSpPr>
        <p:grpSpPr>
          <a:xfrm>
            <a:off x="154413" y="3889868"/>
            <a:ext cx="409357" cy="409357"/>
            <a:chOff x="1393875" y="-1823657"/>
            <a:chExt cx="409357" cy="409357"/>
          </a:xfrm>
        </p:grpSpPr>
        <p:cxnSp>
          <p:nvCxnSpPr>
            <p:cNvPr id="117" name="Google Shape;117;p1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8" name="Google Shape;118;p1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9" name="Google Shape;119;p1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20" name="Google Shape;120;p1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2">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0" l="59" r="69" t="0"/>
          <a:stretch/>
        </p:blipFill>
        <p:spPr>
          <a:xfrm flipH="1">
            <a:off x="0" y="-2286"/>
            <a:ext cx="9143998" cy="5148071"/>
          </a:xfrm>
          <a:prstGeom prst="rect">
            <a:avLst/>
          </a:prstGeom>
          <a:noFill/>
          <a:ln>
            <a:noFill/>
          </a:ln>
        </p:spPr>
      </p:pic>
      <p:sp>
        <p:nvSpPr>
          <p:cNvPr id="123" name="Google Shape;123;p15"/>
          <p:cNvSpPr txBox="1"/>
          <p:nvPr>
            <p:ph type="title"/>
          </p:nvPr>
        </p:nvSpPr>
        <p:spPr>
          <a:xfrm>
            <a:off x="3646900" y="2179625"/>
            <a:ext cx="47820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5"/>
          <p:cNvSpPr txBox="1"/>
          <p:nvPr>
            <p:ph hasCustomPrompt="1" idx="2" type="title"/>
          </p:nvPr>
        </p:nvSpPr>
        <p:spPr>
          <a:xfrm>
            <a:off x="5278000" y="1064838"/>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5" name="Google Shape;125;p15"/>
          <p:cNvSpPr txBox="1"/>
          <p:nvPr>
            <p:ph idx="1" type="subTitle"/>
          </p:nvPr>
        </p:nvSpPr>
        <p:spPr>
          <a:xfrm>
            <a:off x="3718600" y="3347200"/>
            <a:ext cx="4710300" cy="51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blip>
          <a:stretch>
            <a:fillRect/>
          </a:stretch>
        </p:blipFill>
        <p:spPr>
          <a:xfrm>
            <a:off x="-24494" y="-2286"/>
            <a:ext cx="9192987" cy="5148073"/>
          </a:xfrm>
          <a:prstGeom prst="rect">
            <a:avLst/>
          </a:prstGeom>
          <a:noFill/>
          <a:ln>
            <a:noFill/>
          </a:ln>
        </p:spPr>
      </p:pic>
      <p:sp>
        <p:nvSpPr>
          <p:cNvPr id="128" name="Google Shape;128;p1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9" name="Google Shape;129;p16"/>
          <p:cNvGrpSpPr/>
          <p:nvPr/>
        </p:nvGrpSpPr>
        <p:grpSpPr>
          <a:xfrm>
            <a:off x="-1054235" y="-24285"/>
            <a:ext cx="1639399" cy="2945004"/>
            <a:chOff x="-2117800" y="-126050"/>
            <a:chExt cx="2832900" cy="5089000"/>
          </a:xfrm>
        </p:grpSpPr>
        <p:sp>
          <p:nvSpPr>
            <p:cNvPr id="130" name="Google Shape;130;p16"/>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6"/>
          <p:cNvGrpSpPr/>
          <p:nvPr/>
        </p:nvGrpSpPr>
        <p:grpSpPr>
          <a:xfrm>
            <a:off x="6453313" y="80568"/>
            <a:ext cx="409357" cy="409357"/>
            <a:chOff x="1393875" y="-1823657"/>
            <a:chExt cx="409357" cy="409357"/>
          </a:xfrm>
        </p:grpSpPr>
        <p:cxnSp>
          <p:nvCxnSpPr>
            <p:cNvPr id="134" name="Google Shape;134;p1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5" name="Google Shape;135;p1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6" name="Google Shape;136;p1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37" name="Google Shape;137;p1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38" name="Google Shape;138;p16"/>
          <p:cNvGrpSpPr/>
          <p:nvPr/>
        </p:nvGrpSpPr>
        <p:grpSpPr>
          <a:xfrm>
            <a:off x="8488076" y="1411928"/>
            <a:ext cx="837000" cy="1444351"/>
            <a:chOff x="8584751" y="1392578"/>
            <a:chExt cx="837000" cy="1444351"/>
          </a:xfrm>
        </p:grpSpPr>
        <p:sp>
          <p:nvSpPr>
            <p:cNvPr id="139" name="Google Shape;139;p1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flipH="1" rot="10800000">
            <a:off x="0" y="-765"/>
            <a:ext cx="9144000" cy="5145030"/>
          </a:xfrm>
          <a:prstGeom prst="rect">
            <a:avLst/>
          </a:prstGeom>
          <a:noFill/>
          <a:ln>
            <a:noFill/>
          </a:ln>
        </p:spPr>
      </p:pic>
      <p:sp>
        <p:nvSpPr>
          <p:cNvPr id="143" name="Google Shape;143;p1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17"/>
          <p:cNvGrpSpPr/>
          <p:nvPr/>
        </p:nvGrpSpPr>
        <p:grpSpPr>
          <a:xfrm>
            <a:off x="8424000" y="3530475"/>
            <a:ext cx="1213500" cy="1766400"/>
            <a:chOff x="0" y="3380425"/>
            <a:chExt cx="1213500" cy="1766400"/>
          </a:xfrm>
        </p:grpSpPr>
        <p:sp>
          <p:nvSpPr>
            <p:cNvPr id="145" name="Google Shape;145;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7"/>
          <p:cNvGrpSpPr/>
          <p:nvPr/>
        </p:nvGrpSpPr>
        <p:grpSpPr>
          <a:xfrm>
            <a:off x="-498400" y="1490875"/>
            <a:ext cx="1213500" cy="1766400"/>
            <a:chOff x="0" y="3380425"/>
            <a:chExt cx="1213500" cy="1766400"/>
          </a:xfrm>
        </p:grpSpPr>
        <p:sp>
          <p:nvSpPr>
            <p:cNvPr id="148" name="Google Shape;148;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149613" y="330318"/>
            <a:ext cx="409357" cy="409357"/>
            <a:chOff x="1393875" y="-1823657"/>
            <a:chExt cx="409357" cy="409357"/>
          </a:xfrm>
        </p:grpSpPr>
        <p:cxnSp>
          <p:nvCxnSpPr>
            <p:cNvPr id="151" name="Google Shape;151;p1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1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3" name="Google Shape;153;p1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1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89" l="0" r="0" t="89"/>
          <a:stretch/>
        </p:blipFill>
        <p:spPr>
          <a:xfrm>
            <a:off x="0" y="-2286"/>
            <a:ext cx="9144000" cy="5148073"/>
          </a:xfrm>
          <a:prstGeom prst="rect">
            <a:avLst/>
          </a:prstGeom>
          <a:noFill/>
          <a:ln>
            <a:noFill/>
          </a:ln>
        </p:spPr>
      </p:pic>
      <p:sp>
        <p:nvSpPr>
          <p:cNvPr id="157" name="Google Shape;157;p18"/>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8" name="Google Shape;158;p18"/>
          <p:cNvGrpSpPr/>
          <p:nvPr/>
        </p:nvGrpSpPr>
        <p:grpSpPr>
          <a:xfrm>
            <a:off x="159263" y="4648818"/>
            <a:ext cx="409357" cy="409357"/>
            <a:chOff x="1393875" y="-1823657"/>
            <a:chExt cx="409357" cy="409357"/>
          </a:xfrm>
        </p:grpSpPr>
        <p:cxnSp>
          <p:nvCxnSpPr>
            <p:cNvPr id="159" name="Google Shape;159;p1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0" name="Google Shape;160;p1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1" name="Google Shape;161;p1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2" name="Google Shape;162;p1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3" name="Google Shape;163;p18"/>
          <p:cNvGrpSpPr/>
          <p:nvPr/>
        </p:nvGrpSpPr>
        <p:grpSpPr>
          <a:xfrm>
            <a:off x="8424001" y="178928"/>
            <a:ext cx="837000" cy="1444351"/>
            <a:chOff x="8584751" y="1392578"/>
            <a:chExt cx="837000" cy="1444351"/>
          </a:xfrm>
        </p:grpSpPr>
        <p:sp>
          <p:nvSpPr>
            <p:cNvPr id="164" name="Google Shape;164;p18"/>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2">
            <a:alphaModFix/>
          </a:blip>
          <a:stretch>
            <a:fillRect/>
          </a:stretch>
        </p:blipFill>
        <p:spPr>
          <a:xfrm>
            <a:off x="3720" y="0"/>
            <a:ext cx="9136561" cy="5143500"/>
          </a:xfrm>
          <a:prstGeom prst="rect">
            <a:avLst/>
          </a:prstGeom>
          <a:noFill/>
          <a:ln>
            <a:noFill/>
          </a:ln>
        </p:spPr>
      </p:pic>
      <p:sp>
        <p:nvSpPr>
          <p:cNvPr id="168" name="Google Shape;168;p19"/>
          <p:cNvSpPr txBox="1"/>
          <p:nvPr>
            <p:ph idx="1" type="subTitle"/>
          </p:nvPr>
        </p:nvSpPr>
        <p:spPr>
          <a:xfrm>
            <a:off x="2573550" y="3093000"/>
            <a:ext cx="3996900" cy="9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9"/>
          <p:cNvSpPr txBox="1"/>
          <p:nvPr>
            <p:ph type="title"/>
          </p:nvPr>
        </p:nvSpPr>
        <p:spPr>
          <a:xfrm>
            <a:off x="2573550" y="1268150"/>
            <a:ext cx="3996900" cy="14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0" name="Google Shape;170;p19"/>
          <p:cNvGrpSpPr/>
          <p:nvPr/>
        </p:nvGrpSpPr>
        <p:grpSpPr>
          <a:xfrm>
            <a:off x="4374950" y="60093"/>
            <a:ext cx="409357" cy="409357"/>
            <a:chOff x="1393875" y="-1823657"/>
            <a:chExt cx="409357" cy="409357"/>
          </a:xfrm>
        </p:grpSpPr>
        <p:cxnSp>
          <p:nvCxnSpPr>
            <p:cNvPr id="171" name="Google Shape;17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2" name="Google Shape;17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3" name="Google Shape;17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4" name="Google Shape;17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75" name="Google Shape;175;p19"/>
          <p:cNvGrpSpPr/>
          <p:nvPr/>
        </p:nvGrpSpPr>
        <p:grpSpPr>
          <a:xfrm>
            <a:off x="146321" y="2367071"/>
            <a:ext cx="409357" cy="409357"/>
            <a:chOff x="1393875" y="-1823657"/>
            <a:chExt cx="409357" cy="409357"/>
          </a:xfrm>
        </p:grpSpPr>
        <p:cxnSp>
          <p:nvCxnSpPr>
            <p:cNvPr id="176" name="Google Shape;17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7" name="Google Shape;17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8" name="Google Shape;17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9" name="Google Shape;17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0" name="Google Shape;180;p19"/>
          <p:cNvGrpSpPr/>
          <p:nvPr/>
        </p:nvGrpSpPr>
        <p:grpSpPr>
          <a:xfrm>
            <a:off x="8588321" y="2367071"/>
            <a:ext cx="409357" cy="409357"/>
            <a:chOff x="1393875" y="-1823657"/>
            <a:chExt cx="409357" cy="409357"/>
          </a:xfrm>
        </p:grpSpPr>
        <p:cxnSp>
          <p:nvCxnSpPr>
            <p:cNvPr id="181" name="Google Shape;18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2" name="Google Shape;18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3" name="Google Shape;18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4" name="Google Shape;18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5" name="Google Shape;185;p19"/>
          <p:cNvGrpSpPr/>
          <p:nvPr/>
        </p:nvGrpSpPr>
        <p:grpSpPr>
          <a:xfrm>
            <a:off x="4374950" y="4671818"/>
            <a:ext cx="409357" cy="409357"/>
            <a:chOff x="1393875" y="-1823657"/>
            <a:chExt cx="409357" cy="409357"/>
          </a:xfrm>
        </p:grpSpPr>
        <p:cxnSp>
          <p:nvCxnSpPr>
            <p:cNvPr id="186" name="Google Shape;18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7" name="Google Shape;18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8" name="Google Shape;18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9" name="Google Shape;18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90" name="Shape 190"/>
        <p:cNvGrpSpPr/>
        <p:nvPr/>
      </p:nvGrpSpPr>
      <p:grpSpPr>
        <a:xfrm>
          <a:off x="0" y="0"/>
          <a:ext cx="0" cy="0"/>
          <a:chOff x="0" y="0"/>
          <a:chExt cx="0" cy="0"/>
        </a:xfrm>
      </p:grpSpPr>
      <p:pic>
        <p:nvPicPr>
          <p:cNvPr id="191" name="Google Shape;191;p20"/>
          <p:cNvPicPr preferRelativeResize="0"/>
          <p:nvPr/>
        </p:nvPicPr>
        <p:blipFill>
          <a:blip r:embed="rId2">
            <a:alphaModFix/>
          </a:blip>
          <a:stretch>
            <a:fillRect/>
          </a:stretch>
        </p:blipFill>
        <p:spPr>
          <a:xfrm flipH="1">
            <a:off x="1" y="0"/>
            <a:ext cx="9143998" cy="5143500"/>
          </a:xfrm>
          <a:prstGeom prst="rect">
            <a:avLst/>
          </a:prstGeom>
          <a:noFill/>
          <a:ln>
            <a:noFill/>
          </a:ln>
        </p:spPr>
      </p:pic>
      <p:sp>
        <p:nvSpPr>
          <p:cNvPr id="192" name="Google Shape;192;p20"/>
          <p:cNvSpPr txBox="1"/>
          <p:nvPr>
            <p:ph type="title"/>
          </p:nvPr>
        </p:nvSpPr>
        <p:spPr>
          <a:xfrm>
            <a:off x="720000" y="1064975"/>
            <a:ext cx="3548400" cy="1809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20"/>
          <p:cNvSpPr txBox="1"/>
          <p:nvPr>
            <p:ph idx="1" type="subTitle"/>
          </p:nvPr>
        </p:nvSpPr>
        <p:spPr>
          <a:xfrm>
            <a:off x="720000" y="3184200"/>
            <a:ext cx="3548400" cy="8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0"/>
          <p:cNvSpPr/>
          <p:nvPr>
            <p:ph idx="2" type="pic"/>
          </p:nvPr>
        </p:nvSpPr>
        <p:spPr>
          <a:xfrm>
            <a:off x="4828000" y="535000"/>
            <a:ext cx="3600900" cy="4073400"/>
          </a:xfrm>
          <a:prstGeom prst="rect">
            <a:avLst/>
          </a:prstGeom>
          <a:noFill/>
          <a:ln cap="flat" cmpd="sng" w="9525">
            <a:solidFill>
              <a:schemeClr val="dk1"/>
            </a:solidFill>
            <a:prstDash val="solid"/>
            <a:round/>
            <a:headEnd len="sm" w="sm" type="none"/>
            <a:tailEnd len="sm" w="sm" type="none"/>
          </a:ln>
        </p:spPr>
      </p:sp>
      <p:grpSp>
        <p:nvGrpSpPr>
          <p:cNvPr id="195" name="Google Shape;195;p20"/>
          <p:cNvGrpSpPr/>
          <p:nvPr/>
        </p:nvGrpSpPr>
        <p:grpSpPr>
          <a:xfrm>
            <a:off x="8604488" y="70918"/>
            <a:ext cx="409357" cy="409357"/>
            <a:chOff x="1393875" y="-1823657"/>
            <a:chExt cx="409357" cy="409357"/>
          </a:xfrm>
        </p:grpSpPr>
        <p:cxnSp>
          <p:nvCxnSpPr>
            <p:cNvPr id="196" name="Google Shape;196;p2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7" name="Google Shape;197;p2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8" name="Google Shape;198;p2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99" name="Google Shape;199;p2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59" r="69" t="0"/>
          <a:stretch/>
        </p:blipFill>
        <p:spPr>
          <a:xfrm>
            <a:off x="0" y="-2286"/>
            <a:ext cx="9143998" cy="5148071"/>
          </a:xfrm>
          <a:prstGeom prst="rect">
            <a:avLst/>
          </a:prstGeom>
          <a:noFill/>
          <a:ln>
            <a:noFill/>
          </a:ln>
        </p:spPr>
      </p:pic>
      <p:sp>
        <p:nvSpPr>
          <p:cNvPr id="14" name="Google Shape;14;p3"/>
          <p:cNvSpPr txBox="1"/>
          <p:nvPr>
            <p:ph type="title"/>
          </p:nvPr>
        </p:nvSpPr>
        <p:spPr>
          <a:xfrm>
            <a:off x="715100" y="2179625"/>
            <a:ext cx="47820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1064850"/>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5100" y="3347200"/>
            <a:ext cx="47103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00" name="Shape 200"/>
        <p:cNvGrpSpPr/>
        <p:nvPr/>
      </p:nvGrpSpPr>
      <p:grpSpPr>
        <a:xfrm>
          <a:off x="0" y="0"/>
          <a:ext cx="0" cy="0"/>
          <a:chOff x="0" y="0"/>
          <a:chExt cx="0" cy="0"/>
        </a:xfrm>
      </p:grpSpPr>
      <p:pic>
        <p:nvPicPr>
          <p:cNvPr id="201" name="Google Shape;201;p21"/>
          <p:cNvPicPr preferRelativeResize="0"/>
          <p:nvPr/>
        </p:nvPicPr>
        <p:blipFill>
          <a:blip r:embed="rId2">
            <a:alphaModFix/>
          </a:blip>
          <a:stretch>
            <a:fillRect/>
          </a:stretch>
        </p:blipFill>
        <p:spPr>
          <a:xfrm rot="10800000">
            <a:off x="1" y="0"/>
            <a:ext cx="9143998" cy="5143500"/>
          </a:xfrm>
          <a:prstGeom prst="rect">
            <a:avLst/>
          </a:prstGeom>
          <a:noFill/>
          <a:ln>
            <a:noFill/>
          </a:ln>
        </p:spPr>
      </p:pic>
      <p:sp>
        <p:nvSpPr>
          <p:cNvPr id="202" name="Google Shape;202;p21"/>
          <p:cNvSpPr txBox="1"/>
          <p:nvPr>
            <p:ph idx="1" type="subTitle"/>
          </p:nvPr>
        </p:nvSpPr>
        <p:spPr>
          <a:xfrm>
            <a:off x="720000" y="2455550"/>
            <a:ext cx="3861600" cy="95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1"/>
          <p:cNvSpPr txBox="1"/>
          <p:nvPr>
            <p:ph type="title"/>
          </p:nvPr>
        </p:nvSpPr>
        <p:spPr>
          <a:xfrm>
            <a:off x="720000" y="1611325"/>
            <a:ext cx="3861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21"/>
          <p:cNvGrpSpPr/>
          <p:nvPr/>
        </p:nvGrpSpPr>
        <p:grpSpPr>
          <a:xfrm>
            <a:off x="8589988" y="655493"/>
            <a:ext cx="409357" cy="409357"/>
            <a:chOff x="1393875" y="-1823657"/>
            <a:chExt cx="409357" cy="409357"/>
          </a:xfrm>
        </p:grpSpPr>
        <p:cxnSp>
          <p:nvCxnSpPr>
            <p:cNvPr id="205" name="Google Shape;205;p2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6" name="Google Shape;206;p2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7" name="Google Shape;207;p2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08" name="Google Shape;208;p2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09" name="Shape 209"/>
        <p:cNvGrpSpPr/>
        <p:nvPr/>
      </p:nvGrpSpPr>
      <p:grpSpPr>
        <a:xfrm>
          <a:off x="0" y="0"/>
          <a:ext cx="0" cy="0"/>
          <a:chOff x="0" y="0"/>
          <a:chExt cx="0" cy="0"/>
        </a:xfrm>
      </p:grpSpPr>
      <p:pic>
        <p:nvPicPr>
          <p:cNvPr id="210" name="Google Shape;210;p22"/>
          <p:cNvPicPr preferRelativeResize="0"/>
          <p:nvPr/>
        </p:nvPicPr>
        <p:blipFill>
          <a:blip r:embed="rId2">
            <a:alphaModFix/>
          </a:blip>
          <a:stretch>
            <a:fillRect/>
          </a:stretch>
        </p:blipFill>
        <p:spPr>
          <a:xfrm flipH="1" rot="10800000">
            <a:off x="-24494" y="-2286"/>
            <a:ext cx="9192987" cy="5148073"/>
          </a:xfrm>
          <a:prstGeom prst="rect">
            <a:avLst/>
          </a:prstGeom>
          <a:noFill/>
          <a:ln>
            <a:noFill/>
          </a:ln>
        </p:spPr>
      </p:pic>
      <p:sp>
        <p:nvSpPr>
          <p:cNvPr id="211" name="Google Shape;211;p22"/>
          <p:cNvSpPr txBox="1"/>
          <p:nvPr>
            <p:ph idx="1" type="subTitle"/>
          </p:nvPr>
        </p:nvSpPr>
        <p:spPr>
          <a:xfrm>
            <a:off x="5573725" y="2455550"/>
            <a:ext cx="2855100" cy="107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2"/>
          <p:cNvSpPr txBox="1"/>
          <p:nvPr>
            <p:ph type="title"/>
          </p:nvPr>
        </p:nvSpPr>
        <p:spPr>
          <a:xfrm>
            <a:off x="5573725" y="1611325"/>
            <a:ext cx="2855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3" name="Google Shape;213;p22"/>
          <p:cNvGrpSpPr/>
          <p:nvPr/>
        </p:nvGrpSpPr>
        <p:grpSpPr>
          <a:xfrm>
            <a:off x="173788" y="611993"/>
            <a:ext cx="409357" cy="409357"/>
            <a:chOff x="1393875" y="-1823657"/>
            <a:chExt cx="409357" cy="409357"/>
          </a:xfrm>
        </p:grpSpPr>
        <p:cxnSp>
          <p:nvCxnSpPr>
            <p:cNvPr id="214" name="Google Shape;214;p2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5" name="Google Shape;215;p2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6" name="Google Shape;216;p2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17" name="Google Shape;217;p2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8" name="Shape 218"/>
        <p:cNvGrpSpPr/>
        <p:nvPr/>
      </p:nvGrpSpPr>
      <p:grpSpPr>
        <a:xfrm>
          <a:off x="0" y="0"/>
          <a:ext cx="0" cy="0"/>
          <a:chOff x="0" y="0"/>
          <a:chExt cx="0" cy="0"/>
        </a:xfrm>
      </p:grpSpPr>
      <p:pic>
        <p:nvPicPr>
          <p:cNvPr id="219" name="Google Shape;219;p23"/>
          <p:cNvPicPr preferRelativeResize="0"/>
          <p:nvPr/>
        </p:nvPicPr>
        <p:blipFill>
          <a:blip r:embed="rId2">
            <a:alphaModFix/>
          </a:blip>
          <a:stretch>
            <a:fillRect/>
          </a:stretch>
        </p:blipFill>
        <p:spPr>
          <a:xfrm>
            <a:off x="-24493" y="-2286"/>
            <a:ext cx="9192986" cy="5148073"/>
          </a:xfrm>
          <a:prstGeom prst="rect">
            <a:avLst/>
          </a:prstGeom>
          <a:noFill/>
          <a:ln>
            <a:noFill/>
          </a:ln>
        </p:spPr>
      </p:pic>
      <p:sp>
        <p:nvSpPr>
          <p:cNvPr id="220" name="Google Shape;220;p23"/>
          <p:cNvSpPr txBox="1"/>
          <p:nvPr>
            <p:ph idx="1" type="subTitle"/>
          </p:nvPr>
        </p:nvSpPr>
        <p:spPr>
          <a:xfrm>
            <a:off x="1290763"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txBox="1"/>
          <p:nvPr>
            <p:ph idx="2" type="subTitle"/>
          </p:nvPr>
        </p:nvSpPr>
        <p:spPr>
          <a:xfrm>
            <a:off x="4945638"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3"/>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3" name="Google Shape;223;p23"/>
          <p:cNvGrpSpPr/>
          <p:nvPr/>
        </p:nvGrpSpPr>
        <p:grpSpPr>
          <a:xfrm>
            <a:off x="8604488" y="4668168"/>
            <a:ext cx="409357" cy="409357"/>
            <a:chOff x="1393875" y="-1823657"/>
            <a:chExt cx="409357" cy="409357"/>
          </a:xfrm>
        </p:grpSpPr>
        <p:cxnSp>
          <p:nvCxnSpPr>
            <p:cNvPr id="224" name="Google Shape;224;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5" name="Google Shape;225;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6" name="Google Shape;226;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27" name="Google Shape;227;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28" name="Google Shape;228;p23"/>
          <p:cNvGrpSpPr/>
          <p:nvPr/>
        </p:nvGrpSpPr>
        <p:grpSpPr>
          <a:xfrm>
            <a:off x="130263" y="4668168"/>
            <a:ext cx="409357" cy="409357"/>
            <a:chOff x="1393875" y="-1823657"/>
            <a:chExt cx="409357" cy="409357"/>
          </a:xfrm>
        </p:grpSpPr>
        <p:cxnSp>
          <p:nvCxnSpPr>
            <p:cNvPr id="229" name="Google Shape;229;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0" name="Google Shape;230;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1" name="Google Shape;231;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32" name="Google Shape;232;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3" name="Shape 233"/>
        <p:cNvGrpSpPr/>
        <p:nvPr/>
      </p:nvGrpSpPr>
      <p:grpSpPr>
        <a:xfrm>
          <a:off x="0" y="0"/>
          <a:ext cx="0" cy="0"/>
          <a:chOff x="0" y="0"/>
          <a:chExt cx="0" cy="0"/>
        </a:xfrm>
      </p:grpSpPr>
      <p:pic>
        <p:nvPicPr>
          <p:cNvPr id="234" name="Google Shape;234;p24"/>
          <p:cNvPicPr preferRelativeResize="0"/>
          <p:nvPr/>
        </p:nvPicPr>
        <p:blipFill>
          <a:blip r:embed="rId2">
            <a:alphaModFix/>
          </a:blip>
          <a:stretch>
            <a:fillRect/>
          </a:stretch>
        </p:blipFill>
        <p:spPr>
          <a:xfrm>
            <a:off x="1" y="0"/>
            <a:ext cx="9143998" cy="5143500"/>
          </a:xfrm>
          <a:prstGeom prst="rect">
            <a:avLst/>
          </a:prstGeom>
          <a:noFill/>
          <a:ln>
            <a:noFill/>
          </a:ln>
        </p:spPr>
      </p:pic>
      <p:sp>
        <p:nvSpPr>
          <p:cNvPr id="235" name="Google Shape;235;p24"/>
          <p:cNvSpPr txBox="1"/>
          <p:nvPr>
            <p:ph idx="1" type="subTitle"/>
          </p:nvPr>
        </p:nvSpPr>
        <p:spPr>
          <a:xfrm>
            <a:off x="7200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24"/>
          <p:cNvSpPr txBox="1"/>
          <p:nvPr>
            <p:ph idx="2" type="subTitle"/>
          </p:nvPr>
        </p:nvSpPr>
        <p:spPr>
          <a:xfrm>
            <a:off x="7200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4"/>
          <p:cNvSpPr txBox="1"/>
          <p:nvPr>
            <p:ph idx="3" type="subTitle"/>
          </p:nvPr>
        </p:nvSpPr>
        <p:spPr>
          <a:xfrm>
            <a:off x="3403800" y="320475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4"/>
          <p:cNvSpPr txBox="1"/>
          <p:nvPr>
            <p:ph idx="4" type="subTitle"/>
          </p:nvPr>
        </p:nvSpPr>
        <p:spPr>
          <a:xfrm>
            <a:off x="60876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4"/>
          <p:cNvSpPr txBox="1"/>
          <p:nvPr>
            <p:ph idx="5" type="subTitle"/>
          </p:nvPr>
        </p:nvSpPr>
        <p:spPr>
          <a:xfrm>
            <a:off x="3403800" y="252537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24"/>
          <p:cNvSpPr txBox="1"/>
          <p:nvPr>
            <p:ph idx="6" type="subTitle"/>
          </p:nvPr>
        </p:nvSpPr>
        <p:spPr>
          <a:xfrm>
            <a:off x="60876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2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2" name="Google Shape;242;p24"/>
          <p:cNvGrpSpPr/>
          <p:nvPr/>
        </p:nvGrpSpPr>
        <p:grpSpPr>
          <a:xfrm>
            <a:off x="8604488" y="2795393"/>
            <a:ext cx="409357" cy="409357"/>
            <a:chOff x="1393875" y="-1823657"/>
            <a:chExt cx="409357" cy="409357"/>
          </a:xfrm>
        </p:grpSpPr>
        <p:cxnSp>
          <p:nvCxnSpPr>
            <p:cNvPr id="243" name="Google Shape;243;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4" name="Google Shape;244;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5" name="Google Shape;245;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46" name="Google Shape;246;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47" name="Google Shape;247;p24"/>
          <p:cNvGrpSpPr/>
          <p:nvPr/>
        </p:nvGrpSpPr>
        <p:grpSpPr>
          <a:xfrm>
            <a:off x="130263" y="70918"/>
            <a:ext cx="409357" cy="409357"/>
            <a:chOff x="1393875" y="-1823657"/>
            <a:chExt cx="409357" cy="409357"/>
          </a:xfrm>
        </p:grpSpPr>
        <p:cxnSp>
          <p:nvCxnSpPr>
            <p:cNvPr id="248" name="Google Shape;248;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9" name="Google Shape;249;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50" name="Google Shape;250;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1" name="Google Shape;251;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254" name="Google Shape;254;p25"/>
          <p:cNvSpPr txBox="1"/>
          <p:nvPr>
            <p:ph idx="1" type="subTitle"/>
          </p:nvPr>
        </p:nvSpPr>
        <p:spPr>
          <a:xfrm>
            <a:off x="720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5" name="Google Shape;255;p25"/>
          <p:cNvSpPr txBox="1"/>
          <p:nvPr>
            <p:ph idx="2" type="subTitle"/>
          </p:nvPr>
        </p:nvSpPr>
        <p:spPr>
          <a:xfrm>
            <a:off x="720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5"/>
          <p:cNvSpPr txBox="1"/>
          <p:nvPr>
            <p:ph idx="3" type="subTitle"/>
          </p:nvPr>
        </p:nvSpPr>
        <p:spPr>
          <a:xfrm>
            <a:off x="34245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5"/>
          <p:cNvSpPr txBox="1"/>
          <p:nvPr>
            <p:ph idx="4" type="subTitle"/>
          </p:nvPr>
        </p:nvSpPr>
        <p:spPr>
          <a:xfrm>
            <a:off x="6129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5"/>
          <p:cNvSpPr txBox="1"/>
          <p:nvPr>
            <p:ph idx="5" type="subTitle"/>
          </p:nvPr>
        </p:nvSpPr>
        <p:spPr>
          <a:xfrm>
            <a:off x="34245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5"/>
          <p:cNvSpPr txBox="1"/>
          <p:nvPr>
            <p:ph idx="6" type="subTitle"/>
          </p:nvPr>
        </p:nvSpPr>
        <p:spPr>
          <a:xfrm>
            <a:off x="6129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5"/>
          <p:cNvGrpSpPr/>
          <p:nvPr/>
        </p:nvGrpSpPr>
        <p:grpSpPr>
          <a:xfrm>
            <a:off x="8604488" y="3989743"/>
            <a:ext cx="409357" cy="409357"/>
            <a:chOff x="1393875" y="-1823657"/>
            <a:chExt cx="409357" cy="409357"/>
          </a:xfrm>
        </p:grpSpPr>
        <p:cxnSp>
          <p:nvCxnSpPr>
            <p:cNvPr id="262" name="Google Shape;262;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3" name="Google Shape;263;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4" name="Google Shape;264;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65" name="Google Shape;265;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66" name="Google Shape;266;p25"/>
          <p:cNvGrpSpPr/>
          <p:nvPr/>
        </p:nvGrpSpPr>
        <p:grpSpPr>
          <a:xfrm>
            <a:off x="154438" y="1158568"/>
            <a:ext cx="409357" cy="409357"/>
            <a:chOff x="1393875" y="-1823657"/>
            <a:chExt cx="409357" cy="409357"/>
          </a:xfrm>
        </p:grpSpPr>
        <p:cxnSp>
          <p:nvCxnSpPr>
            <p:cNvPr id="267" name="Google Shape;267;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8" name="Google Shape;268;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9" name="Google Shape;269;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70" name="Google Shape;270;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71" name="Google Shape;271;p25"/>
          <p:cNvGrpSpPr/>
          <p:nvPr/>
        </p:nvGrpSpPr>
        <p:grpSpPr>
          <a:xfrm>
            <a:off x="4447375" y="4608491"/>
            <a:ext cx="4300610" cy="1105409"/>
            <a:chOff x="-87025" y="3954291"/>
            <a:chExt cx="4300610" cy="1105409"/>
          </a:xfrm>
        </p:grpSpPr>
        <p:sp>
          <p:nvSpPr>
            <p:cNvPr id="272" name="Google Shape;272;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5"/>
          <p:cNvGrpSpPr/>
          <p:nvPr/>
        </p:nvGrpSpPr>
        <p:grpSpPr>
          <a:xfrm>
            <a:off x="212700" y="-570409"/>
            <a:ext cx="4300610" cy="1105409"/>
            <a:chOff x="-87025" y="3954291"/>
            <a:chExt cx="4300610" cy="1105409"/>
          </a:xfrm>
        </p:grpSpPr>
        <p:sp>
          <p:nvSpPr>
            <p:cNvPr id="275" name="Google Shape;275;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77" name="Shape 277"/>
        <p:cNvGrpSpPr/>
        <p:nvPr/>
      </p:nvGrpSpPr>
      <p:grpSpPr>
        <a:xfrm>
          <a:off x="0" y="0"/>
          <a:ext cx="0" cy="0"/>
          <a:chOff x="0" y="0"/>
          <a:chExt cx="0" cy="0"/>
        </a:xfrm>
      </p:grpSpPr>
      <p:pic>
        <p:nvPicPr>
          <p:cNvPr id="278" name="Google Shape;278;p26"/>
          <p:cNvPicPr preferRelativeResize="0"/>
          <p:nvPr/>
        </p:nvPicPr>
        <p:blipFill>
          <a:blip r:embed="rId2">
            <a:alphaModFix/>
          </a:blip>
          <a:stretch>
            <a:fillRect/>
          </a:stretch>
        </p:blipFill>
        <p:spPr>
          <a:xfrm flipH="1">
            <a:off x="3720" y="0"/>
            <a:ext cx="9136561" cy="5143500"/>
          </a:xfrm>
          <a:prstGeom prst="rect">
            <a:avLst/>
          </a:prstGeom>
          <a:noFill/>
          <a:ln>
            <a:noFill/>
          </a:ln>
        </p:spPr>
      </p:pic>
      <p:sp>
        <p:nvSpPr>
          <p:cNvPr id="279" name="Google Shape;279;p26"/>
          <p:cNvSpPr txBox="1"/>
          <p:nvPr>
            <p:ph idx="1" type="subTitle"/>
          </p:nvPr>
        </p:nvSpPr>
        <p:spPr>
          <a:xfrm>
            <a:off x="2084310"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0" name="Google Shape;280;p26"/>
          <p:cNvSpPr txBox="1"/>
          <p:nvPr>
            <p:ph idx="2" type="subTitle"/>
          </p:nvPr>
        </p:nvSpPr>
        <p:spPr>
          <a:xfrm>
            <a:off x="2084300"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6"/>
          <p:cNvSpPr txBox="1"/>
          <p:nvPr>
            <p:ph idx="3" type="subTitle"/>
          </p:nvPr>
        </p:nvSpPr>
        <p:spPr>
          <a:xfrm>
            <a:off x="5944609"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6"/>
          <p:cNvSpPr txBox="1"/>
          <p:nvPr>
            <p:ph idx="4" type="subTitle"/>
          </p:nvPr>
        </p:nvSpPr>
        <p:spPr>
          <a:xfrm>
            <a:off x="2084300"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6"/>
          <p:cNvSpPr txBox="1"/>
          <p:nvPr>
            <p:ph idx="5" type="subTitle"/>
          </p:nvPr>
        </p:nvSpPr>
        <p:spPr>
          <a:xfrm>
            <a:off x="5944609"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6"/>
          <p:cNvSpPr txBox="1"/>
          <p:nvPr>
            <p:ph idx="6" type="subTitle"/>
          </p:nvPr>
        </p:nvSpPr>
        <p:spPr>
          <a:xfrm>
            <a:off x="2084310"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26"/>
          <p:cNvSpPr txBox="1"/>
          <p:nvPr>
            <p:ph idx="7" type="subTitle"/>
          </p:nvPr>
        </p:nvSpPr>
        <p:spPr>
          <a:xfrm>
            <a:off x="5944614"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6" name="Google Shape;286;p26"/>
          <p:cNvSpPr txBox="1"/>
          <p:nvPr>
            <p:ph idx="8" type="subTitle"/>
          </p:nvPr>
        </p:nvSpPr>
        <p:spPr>
          <a:xfrm>
            <a:off x="5944614"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2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8" name="Google Shape;288;p26"/>
          <p:cNvGrpSpPr/>
          <p:nvPr/>
        </p:nvGrpSpPr>
        <p:grpSpPr>
          <a:xfrm>
            <a:off x="8604488" y="4663318"/>
            <a:ext cx="409357" cy="409357"/>
            <a:chOff x="1393875" y="-1823657"/>
            <a:chExt cx="409357" cy="409357"/>
          </a:xfrm>
        </p:grpSpPr>
        <p:cxnSp>
          <p:nvCxnSpPr>
            <p:cNvPr id="289" name="Google Shape;289;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0" name="Google Shape;290;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1" name="Google Shape;291;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2" name="Google Shape;292;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93" name="Google Shape;293;p26"/>
          <p:cNvGrpSpPr/>
          <p:nvPr/>
        </p:nvGrpSpPr>
        <p:grpSpPr>
          <a:xfrm>
            <a:off x="130263" y="70918"/>
            <a:ext cx="409357" cy="409357"/>
            <a:chOff x="1393875" y="-1823657"/>
            <a:chExt cx="409357" cy="409357"/>
          </a:xfrm>
        </p:grpSpPr>
        <p:cxnSp>
          <p:nvCxnSpPr>
            <p:cNvPr id="294" name="Google Shape;294;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5" name="Google Shape;295;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6" name="Google Shape;296;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7" name="Google Shape;297;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98" name="Shape 298"/>
        <p:cNvGrpSpPr/>
        <p:nvPr/>
      </p:nvGrpSpPr>
      <p:grpSpPr>
        <a:xfrm>
          <a:off x="0" y="0"/>
          <a:ext cx="0" cy="0"/>
          <a:chOff x="0" y="0"/>
          <a:chExt cx="0" cy="0"/>
        </a:xfrm>
      </p:grpSpPr>
      <p:pic>
        <p:nvPicPr>
          <p:cNvPr id="299" name="Google Shape;299;p2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00" name="Google Shape;300;p27"/>
          <p:cNvSpPr txBox="1"/>
          <p:nvPr>
            <p:ph idx="1" type="subTitle"/>
          </p:nvPr>
        </p:nvSpPr>
        <p:spPr>
          <a:xfrm>
            <a:off x="924398"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7"/>
          <p:cNvSpPr txBox="1"/>
          <p:nvPr>
            <p:ph idx="2" type="subTitle"/>
          </p:nvPr>
        </p:nvSpPr>
        <p:spPr>
          <a:xfrm>
            <a:off x="3466500"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7"/>
          <p:cNvSpPr txBox="1"/>
          <p:nvPr>
            <p:ph idx="3" type="subTitle"/>
          </p:nvPr>
        </p:nvSpPr>
        <p:spPr>
          <a:xfrm>
            <a:off x="6008602"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7"/>
          <p:cNvSpPr txBox="1"/>
          <p:nvPr>
            <p:ph idx="4" type="subTitle"/>
          </p:nvPr>
        </p:nvSpPr>
        <p:spPr>
          <a:xfrm>
            <a:off x="924398"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7"/>
          <p:cNvSpPr txBox="1"/>
          <p:nvPr>
            <p:ph idx="5" type="subTitle"/>
          </p:nvPr>
        </p:nvSpPr>
        <p:spPr>
          <a:xfrm>
            <a:off x="3466500"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7"/>
          <p:cNvSpPr txBox="1"/>
          <p:nvPr>
            <p:ph idx="6" type="subTitle"/>
          </p:nvPr>
        </p:nvSpPr>
        <p:spPr>
          <a:xfrm>
            <a:off x="6008602"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7"/>
          <p:cNvSpPr txBox="1"/>
          <p:nvPr>
            <p:ph idx="7" type="subTitle"/>
          </p:nvPr>
        </p:nvSpPr>
        <p:spPr>
          <a:xfrm>
            <a:off x="924398"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 name="Google Shape;307;p27"/>
          <p:cNvSpPr txBox="1"/>
          <p:nvPr>
            <p:ph idx="8" type="subTitle"/>
          </p:nvPr>
        </p:nvSpPr>
        <p:spPr>
          <a:xfrm>
            <a:off x="3466500"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8" name="Google Shape;308;p27"/>
          <p:cNvSpPr txBox="1"/>
          <p:nvPr>
            <p:ph idx="9" type="subTitle"/>
          </p:nvPr>
        </p:nvSpPr>
        <p:spPr>
          <a:xfrm>
            <a:off x="6008602"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27"/>
          <p:cNvSpPr txBox="1"/>
          <p:nvPr>
            <p:ph idx="13" type="subTitle"/>
          </p:nvPr>
        </p:nvSpPr>
        <p:spPr>
          <a:xfrm>
            <a:off x="924398"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27"/>
          <p:cNvSpPr txBox="1"/>
          <p:nvPr>
            <p:ph idx="14" type="subTitle"/>
          </p:nvPr>
        </p:nvSpPr>
        <p:spPr>
          <a:xfrm>
            <a:off x="3466500"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1" name="Google Shape;311;p27"/>
          <p:cNvSpPr txBox="1"/>
          <p:nvPr>
            <p:ph idx="15" type="subTitle"/>
          </p:nvPr>
        </p:nvSpPr>
        <p:spPr>
          <a:xfrm>
            <a:off x="6008602"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2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3" name="Google Shape;313;p27"/>
          <p:cNvGrpSpPr/>
          <p:nvPr/>
        </p:nvGrpSpPr>
        <p:grpSpPr>
          <a:xfrm>
            <a:off x="130263" y="4668168"/>
            <a:ext cx="409357" cy="409357"/>
            <a:chOff x="1393875" y="-1823657"/>
            <a:chExt cx="409357" cy="409357"/>
          </a:xfrm>
        </p:grpSpPr>
        <p:cxnSp>
          <p:nvCxnSpPr>
            <p:cNvPr id="314" name="Google Shape;314;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5" name="Google Shape;315;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6" name="Google Shape;316;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17" name="Google Shape;317;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18" name="Google Shape;318;p27"/>
          <p:cNvGrpSpPr/>
          <p:nvPr/>
        </p:nvGrpSpPr>
        <p:grpSpPr>
          <a:xfrm>
            <a:off x="8604488" y="70918"/>
            <a:ext cx="409357" cy="409357"/>
            <a:chOff x="1393875" y="-1823657"/>
            <a:chExt cx="409357" cy="409357"/>
          </a:xfrm>
        </p:grpSpPr>
        <p:cxnSp>
          <p:nvCxnSpPr>
            <p:cNvPr id="319" name="Google Shape;319;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0" name="Google Shape;320;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1" name="Google Shape;321;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22" name="Google Shape;322;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23" name="Google Shape;323;p27"/>
          <p:cNvGrpSpPr/>
          <p:nvPr/>
        </p:nvGrpSpPr>
        <p:grpSpPr>
          <a:xfrm>
            <a:off x="-212949" y="222578"/>
            <a:ext cx="837000" cy="1444351"/>
            <a:chOff x="8584751" y="1392578"/>
            <a:chExt cx="837000" cy="1444351"/>
          </a:xfrm>
        </p:grpSpPr>
        <p:sp>
          <p:nvSpPr>
            <p:cNvPr id="324" name="Google Shape;324;p27"/>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7"/>
          <p:cNvGrpSpPr/>
          <p:nvPr/>
        </p:nvGrpSpPr>
        <p:grpSpPr>
          <a:xfrm rot="5400000">
            <a:off x="6834750" y="3462991"/>
            <a:ext cx="4300610" cy="1105409"/>
            <a:chOff x="-87025" y="3954291"/>
            <a:chExt cx="4300610" cy="1105409"/>
          </a:xfrm>
        </p:grpSpPr>
        <p:sp>
          <p:nvSpPr>
            <p:cNvPr id="327" name="Google Shape;327;p2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29" name="Shape 329"/>
        <p:cNvGrpSpPr/>
        <p:nvPr/>
      </p:nvGrpSpPr>
      <p:grpSpPr>
        <a:xfrm>
          <a:off x="0" y="0"/>
          <a:ext cx="0" cy="0"/>
          <a:chOff x="0" y="0"/>
          <a:chExt cx="0" cy="0"/>
        </a:xfrm>
      </p:grpSpPr>
      <p:pic>
        <p:nvPicPr>
          <p:cNvPr id="330" name="Google Shape;330;p28"/>
          <p:cNvPicPr preferRelativeResize="0"/>
          <p:nvPr/>
        </p:nvPicPr>
        <p:blipFill rotWithShape="1">
          <a:blip r:embed="rId2">
            <a:alphaModFix/>
          </a:blip>
          <a:srcRect b="0" l="69" r="69" t="0"/>
          <a:stretch/>
        </p:blipFill>
        <p:spPr>
          <a:xfrm flipH="1">
            <a:off x="0" y="0"/>
            <a:ext cx="9143998" cy="5149050"/>
          </a:xfrm>
          <a:prstGeom prst="rect">
            <a:avLst/>
          </a:prstGeom>
          <a:noFill/>
          <a:ln>
            <a:noFill/>
          </a:ln>
        </p:spPr>
      </p:pic>
      <p:sp>
        <p:nvSpPr>
          <p:cNvPr id="331" name="Google Shape;331;p28"/>
          <p:cNvSpPr txBox="1"/>
          <p:nvPr>
            <p:ph hasCustomPrompt="1" type="title"/>
          </p:nvPr>
        </p:nvSpPr>
        <p:spPr>
          <a:xfrm>
            <a:off x="715100" y="540000"/>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2" name="Google Shape;332;p28"/>
          <p:cNvSpPr txBox="1"/>
          <p:nvPr>
            <p:ph idx="1" type="subTitle"/>
          </p:nvPr>
        </p:nvSpPr>
        <p:spPr>
          <a:xfrm>
            <a:off x="715100" y="1474628"/>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8"/>
          <p:cNvSpPr txBox="1"/>
          <p:nvPr>
            <p:ph hasCustomPrompt="1" idx="2" type="title"/>
          </p:nvPr>
        </p:nvSpPr>
        <p:spPr>
          <a:xfrm>
            <a:off x="715100" y="1919948"/>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4" name="Google Shape;334;p28"/>
          <p:cNvSpPr txBox="1"/>
          <p:nvPr>
            <p:ph idx="3" type="subTitle"/>
          </p:nvPr>
        </p:nvSpPr>
        <p:spPr>
          <a:xfrm>
            <a:off x="715100" y="2854576"/>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8"/>
          <p:cNvSpPr txBox="1"/>
          <p:nvPr>
            <p:ph hasCustomPrompt="1" idx="4" type="title"/>
          </p:nvPr>
        </p:nvSpPr>
        <p:spPr>
          <a:xfrm>
            <a:off x="715100" y="3299896"/>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6" name="Google Shape;336;p28"/>
          <p:cNvSpPr txBox="1"/>
          <p:nvPr>
            <p:ph idx="5" type="subTitle"/>
          </p:nvPr>
        </p:nvSpPr>
        <p:spPr>
          <a:xfrm>
            <a:off x="715100" y="4234524"/>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7" name="Google Shape;337;p28"/>
          <p:cNvGrpSpPr/>
          <p:nvPr/>
        </p:nvGrpSpPr>
        <p:grpSpPr>
          <a:xfrm>
            <a:off x="144788" y="2367068"/>
            <a:ext cx="409357" cy="409357"/>
            <a:chOff x="1393875" y="-1823657"/>
            <a:chExt cx="409357" cy="409357"/>
          </a:xfrm>
        </p:grpSpPr>
        <p:cxnSp>
          <p:nvCxnSpPr>
            <p:cNvPr id="338" name="Google Shape;338;p2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2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40" name="Google Shape;340;p2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41" name="Google Shape;341;p2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342" name="Shape 342"/>
        <p:cNvGrpSpPr/>
        <p:nvPr/>
      </p:nvGrpSpPr>
      <p:grpSpPr>
        <a:xfrm>
          <a:off x="0" y="0"/>
          <a:ext cx="0" cy="0"/>
          <a:chOff x="0" y="0"/>
          <a:chExt cx="0" cy="0"/>
        </a:xfrm>
      </p:grpSpPr>
      <p:pic>
        <p:nvPicPr>
          <p:cNvPr id="343" name="Google Shape;343;p29"/>
          <p:cNvPicPr preferRelativeResize="0"/>
          <p:nvPr/>
        </p:nvPicPr>
        <p:blipFill>
          <a:blip r:embed="rId2">
            <a:alphaModFix/>
          </a:blip>
          <a:stretch>
            <a:fillRect/>
          </a:stretch>
        </p:blipFill>
        <p:spPr>
          <a:xfrm>
            <a:off x="1" y="-2286"/>
            <a:ext cx="9143998" cy="5148073"/>
          </a:xfrm>
          <a:prstGeom prst="rect">
            <a:avLst/>
          </a:prstGeom>
          <a:noFill/>
          <a:ln>
            <a:noFill/>
          </a:ln>
        </p:spPr>
      </p:pic>
      <p:sp>
        <p:nvSpPr>
          <p:cNvPr id="344" name="Google Shape;344;p29"/>
          <p:cNvSpPr txBox="1"/>
          <p:nvPr>
            <p:ph hasCustomPrompt="1" type="title"/>
          </p:nvPr>
        </p:nvSpPr>
        <p:spPr>
          <a:xfrm>
            <a:off x="71510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 name="Google Shape;345;p29"/>
          <p:cNvSpPr txBox="1"/>
          <p:nvPr>
            <p:ph idx="1" type="subTitle"/>
          </p:nvPr>
        </p:nvSpPr>
        <p:spPr>
          <a:xfrm>
            <a:off x="71510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hasCustomPrompt="1" idx="2" type="title"/>
          </p:nvPr>
        </p:nvSpPr>
        <p:spPr>
          <a:xfrm>
            <a:off x="342435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7" name="Google Shape;347;p29"/>
          <p:cNvSpPr txBox="1"/>
          <p:nvPr>
            <p:ph idx="3" type="subTitle"/>
          </p:nvPr>
        </p:nvSpPr>
        <p:spPr>
          <a:xfrm>
            <a:off x="342435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hasCustomPrompt="1" idx="4" type="title"/>
          </p:nvPr>
        </p:nvSpPr>
        <p:spPr>
          <a:xfrm>
            <a:off x="6133602"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9" name="Google Shape;349;p29"/>
          <p:cNvSpPr txBox="1"/>
          <p:nvPr>
            <p:ph idx="5" type="subTitle"/>
          </p:nvPr>
        </p:nvSpPr>
        <p:spPr>
          <a:xfrm>
            <a:off x="6133602"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6"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29"/>
          <p:cNvSpPr txBox="1"/>
          <p:nvPr>
            <p:ph idx="7" type="subTitle"/>
          </p:nvPr>
        </p:nvSpPr>
        <p:spPr>
          <a:xfrm>
            <a:off x="71525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 name="Google Shape;352;p29"/>
          <p:cNvSpPr txBox="1"/>
          <p:nvPr>
            <p:ph idx="8" type="subTitle"/>
          </p:nvPr>
        </p:nvSpPr>
        <p:spPr>
          <a:xfrm>
            <a:off x="342450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3" name="Google Shape;353;p29"/>
          <p:cNvSpPr txBox="1"/>
          <p:nvPr>
            <p:ph idx="9" type="subTitle"/>
          </p:nvPr>
        </p:nvSpPr>
        <p:spPr>
          <a:xfrm>
            <a:off x="6133752"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54" name="Google Shape;354;p29"/>
          <p:cNvGrpSpPr/>
          <p:nvPr/>
        </p:nvGrpSpPr>
        <p:grpSpPr>
          <a:xfrm>
            <a:off x="130263" y="4162568"/>
            <a:ext cx="409357" cy="409357"/>
            <a:chOff x="1393875" y="-1823657"/>
            <a:chExt cx="409357" cy="409357"/>
          </a:xfrm>
        </p:grpSpPr>
        <p:cxnSp>
          <p:nvCxnSpPr>
            <p:cNvPr id="355" name="Google Shape;355;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6" name="Google Shape;356;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7" name="Google Shape;357;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58" name="Google Shape;358;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59" name="Google Shape;359;p29"/>
          <p:cNvGrpSpPr/>
          <p:nvPr/>
        </p:nvGrpSpPr>
        <p:grpSpPr>
          <a:xfrm>
            <a:off x="-1250469" y="-319182"/>
            <a:ext cx="1970470" cy="2440580"/>
            <a:chOff x="-1740250" y="-1256225"/>
            <a:chExt cx="3282475" cy="4065600"/>
          </a:xfrm>
        </p:grpSpPr>
        <p:sp>
          <p:nvSpPr>
            <p:cNvPr id="360" name="Google Shape;360;p29"/>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9"/>
          <p:cNvGrpSpPr/>
          <p:nvPr/>
        </p:nvGrpSpPr>
        <p:grpSpPr>
          <a:xfrm>
            <a:off x="8589963" y="583343"/>
            <a:ext cx="409357" cy="409357"/>
            <a:chOff x="1393875" y="-1823657"/>
            <a:chExt cx="409357" cy="409357"/>
          </a:xfrm>
        </p:grpSpPr>
        <p:cxnSp>
          <p:nvCxnSpPr>
            <p:cNvPr id="363" name="Google Shape;363;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4" name="Google Shape;364;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5" name="Google Shape;365;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66" name="Google Shape;366;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spTree>
      <p:nvGrpSpPr>
        <p:cNvPr id="367" name="Shape 367"/>
        <p:cNvGrpSpPr/>
        <p:nvPr/>
      </p:nvGrpSpPr>
      <p:grpSpPr>
        <a:xfrm>
          <a:off x="0" y="0"/>
          <a:ext cx="0" cy="0"/>
          <a:chOff x="0" y="0"/>
          <a:chExt cx="0" cy="0"/>
        </a:xfrm>
      </p:grpSpPr>
      <p:pic>
        <p:nvPicPr>
          <p:cNvPr id="368" name="Google Shape;368;p30"/>
          <p:cNvPicPr preferRelativeResize="0"/>
          <p:nvPr/>
        </p:nvPicPr>
        <p:blipFill>
          <a:blip r:embed="rId2">
            <a:alphaModFix/>
          </a:blip>
          <a:stretch>
            <a:fillRect/>
          </a:stretch>
        </p:blipFill>
        <p:spPr>
          <a:xfrm>
            <a:off x="1" y="-2286"/>
            <a:ext cx="9143998" cy="5148073"/>
          </a:xfrm>
          <a:prstGeom prst="rect">
            <a:avLst/>
          </a:prstGeom>
          <a:noFill/>
          <a:ln>
            <a:noFill/>
          </a:ln>
        </p:spPr>
      </p:pic>
      <p:sp>
        <p:nvSpPr>
          <p:cNvPr id="369" name="Google Shape;369;p3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0" name="Google Shape;370;p30"/>
          <p:cNvGrpSpPr/>
          <p:nvPr/>
        </p:nvGrpSpPr>
        <p:grpSpPr>
          <a:xfrm>
            <a:off x="130263" y="4162568"/>
            <a:ext cx="409357" cy="409357"/>
            <a:chOff x="1393875" y="-1823657"/>
            <a:chExt cx="409357" cy="409357"/>
          </a:xfrm>
        </p:grpSpPr>
        <p:cxnSp>
          <p:nvCxnSpPr>
            <p:cNvPr id="371" name="Google Shape;371;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2" name="Google Shape;372;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3" name="Google Shape;373;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75" name="Google Shape;375;p30"/>
          <p:cNvGrpSpPr/>
          <p:nvPr/>
        </p:nvGrpSpPr>
        <p:grpSpPr>
          <a:xfrm>
            <a:off x="-1250469" y="-319182"/>
            <a:ext cx="1970470" cy="2440580"/>
            <a:chOff x="-1740250" y="-1256225"/>
            <a:chExt cx="3282475" cy="4065600"/>
          </a:xfrm>
        </p:grpSpPr>
        <p:sp>
          <p:nvSpPr>
            <p:cNvPr id="376" name="Google Shape;376;p30"/>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0"/>
          <p:cNvGrpSpPr/>
          <p:nvPr/>
        </p:nvGrpSpPr>
        <p:grpSpPr>
          <a:xfrm>
            <a:off x="8589963" y="583343"/>
            <a:ext cx="409357" cy="409357"/>
            <a:chOff x="1393875" y="-1823657"/>
            <a:chExt cx="409357" cy="409357"/>
          </a:xfrm>
        </p:grpSpPr>
        <p:cxnSp>
          <p:nvCxnSpPr>
            <p:cNvPr id="379" name="Google Shape;379;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0" name="Google Shape;380;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1" name="Google Shape;381;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82" name="Google Shape;382;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
        <p:nvSpPr>
          <p:cNvPr id="383" name="Google Shape;383;p30"/>
          <p:cNvSpPr txBox="1"/>
          <p:nvPr>
            <p:ph hasCustomPrompt="1" idx="2" type="title"/>
          </p:nvPr>
        </p:nvSpPr>
        <p:spPr>
          <a:xfrm>
            <a:off x="4155900" y="3906148"/>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4" name="Google Shape;384;p30"/>
          <p:cNvSpPr txBox="1"/>
          <p:nvPr>
            <p:ph idx="1" type="subTitle"/>
          </p:nvPr>
        </p:nvSpPr>
        <p:spPr>
          <a:xfrm>
            <a:off x="6406175" y="3906148"/>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30"/>
          <p:cNvSpPr txBox="1"/>
          <p:nvPr>
            <p:ph idx="3" type="subTitle"/>
          </p:nvPr>
        </p:nvSpPr>
        <p:spPr>
          <a:xfrm>
            <a:off x="5059475" y="3906148"/>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30"/>
          <p:cNvSpPr txBox="1"/>
          <p:nvPr>
            <p:ph hasCustomPrompt="1" idx="4" type="title"/>
          </p:nvPr>
        </p:nvSpPr>
        <p:spPr>
          <a:xfrm>
            <a:off x="4155900" y="3068464"/>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7" name="Google Shape;387;p30"/>
          <p:cNvSpPr txBox="1"/>
          <p:nvPr>
            <p:ph idx="5" type="subTitle"/>
          </p:nvPr>
        </p:nvSpPr>
        <p:spPr>
          <a:xfrm>
            <a:off x="6406175" y="3068464"/>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30"/>
          <p:cNvSpPr txBox="1"/>
          <p:nvPr>
            <p:ph idx="6" type="subTitle"/>
          </p:nvPr>
        </p:nvSpPr>
        <p:spPr>
          <a:xfrm>
            <a:off x="5059475" y="3068464"/>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9" name="Google Shape;389;p30"/>
          <p:cNvSpPr txBox="1"/>
          <p:nvPr>
            <p:ph hasCustomPrompt="1" idx="7" type="title"/>
          </p:nvPr>
        </p:nvSpPr>
        <p:spPr>
          <a:xfrm>
            <a:off x="4155900" y="2230781"/>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0" name="Google Shape;390;p30"/>
          <p:cNvSpPr txBox="1"/>
          <p:nvPr>
            <p:ph idx="8" type="subTitle"/>
          </p:nvPr>
        </p:nvSpPr>
        <p:spPr>
          <a:xfrm>
            <a:off x="6406175" y="2230781"/>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0"/>
          <p:cNvSpPr txBox="1"/>
          <p:nvPr>
            <p:ph idx="9" type="subTitle"/>
          </p:nvPr>
        </p:nvSpPr>
        <p:spPr>
          <a:xfrm>
            <a:off x="5059475" y="2230781"/>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2" name="Google Shape;392;p30"/>
          <p:cNvSpPr txBox="1"/>
          <p:nvPr>
            <p:ph hasCustomPrompt="1" idx="13" type="title"/>
          </p:nvPr>
        </p:nvSpPr>
        <p:spPr>
          <a:xfrm>
            <a:off x="4155900" y="1393110"/>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3" name="Google Shape;393;p30"/>
          <p:cNvSpPr txBox="1"/>
          <p:nvPr>
            <p:ph idx="14" type="subTitle"/>
          </p:nvPr>
        </p:nvSpPr>
        <p:spPr>
          <a:xfrm>
            <a:off x="6406175" y="1393110"/>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0"/>
          <p:cNvSpPr txBox="1"/>
          <p:nvPr>
            <p:ph idx="15" type="subTitle"/>
          </p:nvPr>
        </p:nvSpPr>
        <p:spPr>
          <a:xfrm>
            <a:off x="5059475" y="1393110"/>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flipH="1">
            <a:off x="1" y="0"/>
            <a:ext cx="9143998" cy="5143500"/>
          </a:xfrm>
          <a:prstGeom prst="rect">
            <a:avLst/>
          </a:prstGeom>
          <a:noFill/>
          <a:ln>
            <a:noFill/>
          </a:ln>
        </p:spPr>
      </p:pic>
      <p:sp>
        <p:nvSpPr>
          <p:cNvPr id="19" name="Google Shape;19;p4"/>
          <p:cNvSpPr txBox="1"/>
          <p:nvPr>
            <p:ph idx="1" type="body"/>
          </p:nvPr>
        </p:nvSpPr>
        <p:spPr>
          <a:xfrm>
            <a:off x="720000" y="1406725"/>
            <a:ext cx="7704000" cy="3162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0" name="Google Shape;20;p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 name="Google Shape;21;p4"/>
          <p:cNvGrpSpPr/>
          <p:nvPr/>
        </p:nvGrpSpPr>
        <p:grpSpPr>
          <a:xfrm>
            <a:off x="312688" y="4608493"/>
            <a:ext cx="409357" cy="409357"/>
            <a:chOff x="1393875" y="-1823657"/>
            <a:chExt cx="409357" cy="409357"/>
          </a:xfrm>
        </p:grpSpPr>
        <p:cxnSp>
          <p:nvCxnSpPr>
            <p:cNvPr id="22" name="Google Shape;22;p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 name="Google Shape;23;p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 name="Google Shape;24;p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 name="Google Shape;25;p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5" name="Shape 395"/>
        <p:cNvGrpSpPr/>
        <p:nvPr/>
      </p:nvGrpSpPr>
      <p:grpSpPr>
        <a:xfrm>
          <a:off x="0" y="0"/>
          <a:ext cx="0" cy="0"/>
          <a:chOff x="0" y="0"/>
          <a:chExt cx="0" cy="0"/>
        </a:xfrm>
      </p:grpSpPr>
      <p:pic>
        <p:nvPicPr>
          <p:cNvPr id="396" name="Google Shape;396;p31"/>
          <p:cNvPicPr preferRelativeResize="0"/>
          <p:nvPr/>
        </p:nvPicPr>
        <p:blipFill>
          <a:blip r:embed="rId2">
            <a:alphaModFix/>
          </a:blip>
          <a:stretch>
            <a:fillRect/>
          </a:stretch>
        </p:blipFill>
        <p:spPr>
          <a:xfrm flipH="1" rot="10800000">
            <a:off x="1" y="0"/>
            <a:ext cx="9143998" cy="5143500"/>
          </a:xfrm>
          <a:prstGeom prst="rect">
            <a:avLst/>
          </a:prstGeom>
          <a:noFill/>
          <a:ln>
            <a:noFill/>
          </a:ln>
        </p:spPr>
      </p:pic>
      <p:sp>
        <p:nvSpPr>
          <p:cNvPr id="397" name="Google Shape;397;p31"/>
          <p:cNvSpPr txBox="1"/>
          <p:nvPr>
            <p:ph type="ctrTitle"/>
          </p:nvPr>
        </p:nvSpPr>
        <p:spPr>
          <a:xfrm>
            <a:off x="717975" y="669825"/>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8" name="Google Shape;398;p31"/>
          <p:cNvSpPr txBox="1"/>
          <p:nvPr>
            <p:ph idx="1" type="subTitle"/>
          </p:nvPr>
        </p:nvSpPr>
        <p:spPr>
          <a:xfrm>
            <a:off x="713100" y="1873250"/>
            <a:ext cx="4293900" cy="11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9" name="Google Shape;399;p31"/>
          <p:cNvSpPr txBox="1"/>
          <p:nvPr/>
        </p:nvSpPr>
        <p:spPr>
          <a:xfrm>
            <a:off x="713100" y="3833450"/>
            <a:ext cx="4284000" cy="44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Slidesgo</a:t>
            </a:r>
            <a:r>
              <a:rPr lang="en" sz="1000">
                <a:solidFill>
                  <a:schemeClr val="dk1"/>
                </a:solidFill>
                <a:latin typeface="Nunito"/>
                <a:ea typeface="Nunito"/>
                <a:cs typeface="Nunito"/>
                <a:sym typeface="Nunito"/>
              </a:rPr>
              <a:t>, including icons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Flaticon</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b="1" lang="en" sz="1000">
                <a:solidFill>
                  <a:schemeClr val="dk1"/>
                </a:solidFill>
                <a:uFill>
                  <a:noFill/>
                </a:uFill>
                <a:latin typeface="Nunito"/>
                <a:ea typeface="Nunito"/>
                <a:cs typeface="Nunito"/>
                <a:sym typeface="Nunito"/>
                <a:hlinkClick r:id="rId5">
                  <a:extLst>
                    <a:ext uri="{A12FA001-AC4F-418D-AE19-62706E023703}">
                      <ahyp:hlinkClr val="tx"/>
                    </a:ext>
                  </a:extLst>
                </a:hlinkClick>
              </a:rPr>
              <a:t>Freepik</a:t>
            </a:r>
            <a:endParaRPr b="1" sz="1000">
              <a:solidFill>
                <a:schemeClr val="dk1"/>
              </a:solidFill>
              <a:latin typeface="Nunito"/>
              <a:ea typeface="Nunito"/>
              <a:cs typeface="Nunito"/>
              <a:sym typeface="Nunito"/>
            </a:endParaRPr>
          </a:p>
        </p:txBody>
      </p:sp>
      <p:grpSp>
        <p:nvGrpSpPr>
          <p:cNvPr id="400" name="Google Shape;400;p31"/>
          <p:cNvGrpSpPr/>
          <p:nvPr/>
        </p:nvGrpSpPr>
        <p:grpSpPr>
          <a:xfrm>
            <a:off x="1990913" y="130143"/>
            <a:ext cx="409357" cy="409357"/>
            <a:chOff x="1393875" y="-1823657"/>
            <a:chExt cx="409357" cy="409357"/>
          </a:xfrm>
        </p:grpSpPr>
        <p:cxnSp>
          <p:nvCxnSpPr>
            <p:cNvPr id="401" name="Google Shape;401;p3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2" name="Google Shape;402;p3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3" name="Google Shape;403;p3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04" name="Google Shape;404;p3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5" name="Shape 405"/>
        <p:cNvGrpSpPr/>
        <p:nvPr/>
      </p:nvGrpSpPr>
      <p:grpSpPr>
        <a:xfrm>
          <a:off x="0" y="0"/>
          <a:ext cx="0" cy="0"/>
          <a:chOff x="0" y="0"/>
          <a:chExt cx="0" cy="0"/>
        </a:xfrm>
      </p:grpSpPr>
      <p:pic>
        <p:nvPicPr>
          <p:cNvPr id="406" name="Google Shape;406;p32"/>
          <p:cNvPicPr preferRelativeResize="0"/>
          <p:nvPr/>
        </p:nvPicPr>
        <p:blipFill>
          <a:blip r:embed="rId2">
            <a:alphaModFix/>
          </a:blip>
          <a:stretch>
            <a:fillRect/>
          </a:stretch>
        </p:blipFill>
        <p:spPr>
          <a:xfrm>
            <a:off x="-42976" y="-24175"/>
            <a:ext cx="9229952" cy="5191851"/>
          </a:xfrm>
          <a:prstGeom prst="rect">
            <a:avLst/>
          </a:prstGeom>
          <a:noFill/>
          <a:ln>
            <a:noFill/>
          </a:ln>
        </p:spPr>
      </p:pic>
      <p:grpSp>
        <p:nvGrpSpPr>
          <p:cNvPr id="407" name="Google Shape;407;p32"/>
          <p:cNvGrpSpPr/>
          <p:nvPr/>
        </p:nvGrpSpPr>
        <p:grpSpPr>
          <a:xfrm>
            <a:off x="134613" y="826268"/>
            <a:ext cx="409357" cy="409357"/>
            <a:chOff x="1393875" y="-1823657"/>
            <a:chExt cx="409357" cy="409357"/>
          </a:xfrm>
        </p:grpSpPr>
        <p:cxnSp>
          <p:nvCxnSpPr>
            <p:cNvPr id="408" name="Google Shape;408;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9" name="Google Shape;409;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0" name="Google Shape;410;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1" name="Google Shape;411;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2" name="Google Shape;412;p32"/>
          <p:cNvGrpSpPr/>
          <p:nvPr/>
        </p:nvGrpSpPr>
        <p:grpSpPr>
          <a:xfrm>
            <a:off x="8584638" y="4065118"/>
            <a:ext cx="409357" cy="409357"/>
            <a:chOff x="1393875" y="-1823657"/>
            <a:chExt cx="409357" cy="409357"/>
          </a:xfrm>
        </p:grpSpPr>
        <p:cxnSp>
          <p:nvCxnSpPr>
            <p:cNvPr id="413" name="Google Shape;413;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4" name="Google Shape;414;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5" name="Google Shape;415;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6" name="Google Shape;416;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7" name="Google Shape;417;p32"/>
          <p:cNvGrpSpPr/>
          <p:nvPr/>
        </p:nvGrpSpPr>
        <p:grpSpPr>
          <a:xfrm rot="5400000">
            <a:off x="4807401" y="1877287"/>
            <a:ext cx="5761958" cy="1481028"/>
            <a:chOff x="-87025" y="3954291"/>
            <a:chExt cx="4300610" cy="1105409"/>
          </a:xfrm>
        </p:grpSpPr>
        <p:sp>
          <p:nvSpPr>
            <p:cNvPr id="418" name="Google Shape;418;p32"/>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0" name="Shape 420"/>
        <p:cNvGrpSpPr/>
        <p:nvPr/>
      </p:nvGrpSpPr>
      <p:grpSpPr>
        <a:xfrm>
          <a:off x="0" y="0"/>
          <a:ext cx="0" cy="0"/>
          <a:chOff x="0" y="0"/>
          <a:chExt cx="0" cy="0"/>
        </a:xfrm>
      </p:grpSpPr>
      <p:pic>
        <p:nvPicPr>
          <p:cNvPr id="421" name="Google Shape;421;p33"/>
          <p:cNvPicPr preferRelativeResize="0"/>
          <p:nvPr/>
        </p:nvPicPr>
        <p:blipFill>
          <a:blip r:embed="rId2">
            <a:alphaModFix/>
          </a:blip>
          <a:stretch>
            <a:fillRect/>
          </a:stretch>
        </p:blipFill>
        <p:spPr>
          <a:xfrm flipH="1">
            <a:off x="-42976" y="-24175"/>
            <a:ext cx="9229952" cy="5191851"/>
          </a:xfrm>
          <a:prstGeom prst="rect">
            <a:avLst/>
          </a:prstGeom>
          <a:noFill/>
          <a:ln>
            <a:noFill/>
          </a:ln>
        </p:spPr>
      </p:pic>
      <p:grpSp>
        <p:nvGrpSpPr>
          <p:cNvPr id="422" name="Google Shape;422;p33"/>
          <p:cNvGrpSpPr/>
          <p:nvPr/>
        </p:nvGrpSpPr>
        <p:grpSpPr>
          <a:xfrm>
            <a:off x="6554288" y="62468"/>
            <a:ext cx="409357" cy="409357"/>
            <a:chOff x="1393875" y="-1823657"/>
            <a:chExt cx="409357" cy="409357"/>
          </a:xfrm>
        </p:grpSpPr>
        <p:cxnSp>
          <p:nvCxnSpPr>
            <p:cNvPr id="423" name="Google Shape;423;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4" name="Google Shape;424;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5" name="Google Shape;425;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26" name="Google Shape;426;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27" name="Google Shape;427;p33"/>
          <p:cNvGrpSpPr/>
          <p:nvPr/>
        </p:nvGrpSpPr>
        <p:grpSpPr>
          <a:xfrm>
            <a:off x="792038" y="4683868"/>
            <a:ext cx="409357" cy="409357"/>
            <a:chOff x="1393875" y="-1823657"/>
            <a:chExt cx="409357" cy="409357"/>
          </a:xfrm>
        </p:grpSpPr>
        <p:cxnSp>
          <p:nvCxnSpPr>
            <p:cNvPr id="428" name="Google Shape;428;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31" name="Google Shape;431;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32" name="Google Shape;432;p33"/>
          <p:cNvGrpSpPr/>
          <p:nvPr/>
        </p:nvGrpSpPr>
        <p:grpSpPr>
          <a:xfrm>
            <a:off x="715100" y="-667500"/>
            <a:ext cx="2832900" cy="5089000"/>
            <a:chOff x="-2117800" y="-126050"/>
            <a:chExt cx="2832900" cy="5089000"/>
          </a:xfrm>
        </p:grpSpPr>
        <p:sp>
          <p:nvSpPr>
            <p:cNvPr id="433" name="Google Shape;433;p33"/>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29" r="29" t="0"/>
          <a:stretch/>
        </p:blipFill>
        <p:spPr>
          <a:xfrm>
            <a:off x="0" y="-2286"/>
            <a:ext cx="9144000" cy="5148071"/>
          </a:xfrm>
          <a:prstGeom prst="rect">
            <a:avLst/>
          </a:prstGeom>
          <a:noFill/>
          <a:ln>
            <a:noFill/>
          </a:ln>
        </p:spPr>
      </p:pic>
      <p:sp>
        <p:nvSpPr>
          <p:cNvPr id="28" name="Google Shape;28;p5"/>
          <p:cNvSpPr txBox="1"/>
          <p:nvPr>
            <p:ph idx="1" type="subTitle"/>
          </p:nvPr>
        </p:nvSpPr>
        <p:spPr>
          <a:xfrm>
            <a:off x="1448244" y="2766400"/>
            <a:ext cx="2768100" cy="53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idx="2" type="subTitle"/>
          </p:nvPr>
        </p:nvSpPr>
        <p:spPr>
          <a:xfrm>
            <a:off x="4927656" y="2766400"/>
            <a:ext cx="27681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 name="Google Shape;30;p5"/>
          <p:cNvSpPr txBox="1"/>
          <p:nvPr>
            <p:ph idx="3" type="subTitle"/>
          </p:nvPr>
        </p:nvSpPr>
        <p:spPr>
          <a:xfrm>
            <a:off x="1448244"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idx="4" type="subTitle"/>
          </p:nvPr>
        </p:nvSpPr>
        <p:spPr>
          <a:xfrm>
            <a:off x="4927656"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 name="Google Shape;33;p5"/>
          <p:cNvGrpSpPr/>
          <p:nvPr/>
        </p:nvGrpSpPr>
        <p:grpSpPr>
          <a:xfrm>
            <a:off x="8582750" y="4671818"/>
            <a:ext cx="409357" cy="409357"/>
            <a:chOff x="1393875" y="-1823657"/>
            <a:chExt cx="409357" cy="409357"/>
          </a:xfrm>
        </p:grpSpPr>
        <p:cxnSp>
          <p:nvCxnSpPr>
            <p:cNvPr id="34" name="Google Shape;34;p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 name="Google Shape;35;p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 name="Google Shape;36;p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 name="Google Shape;37;p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89" l="0" r="0" t="89"/>
          <a:stretch/>
        </p:blipFill>
        <p:spPr>
          <a:xfrm>
            <a:off x="0" y="-2286"/>
            <a:ext cx="9144000" cy="5148073"/>
          </a:xfrm>
          <a:prstGeom prst="rect">
            <a:avLst/>
          </a:prstGeom>
          <a:noFill/>
          <a:ln>
            <a:noFill/>
          </a:ln>
        </p:spPr>
      </p:pic>
      <p:sp>
        <p:nvSpPr>
          <p:cNvPr id="40" name="Google Shape;40;p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 name="Google Shape;41;p6"/>
          <p:cNvGrpSpPr/>
          <p:nvPr/>
        </p:nvGrpSpPr>
        <p:grpSpPr>
          <a:xfrm>
            <a:off x="8577925" y="60068"/>
            <a:ext cx="409357" cy="409357"/>
            <a:chOff x="1393875" y="-1823657"/>
            <a:chExt cx="409357" cy="409357"/>
          </a:xfrm>
        </p:grpSpPr>
        <p:cxnSp>
          <p:nvCxnSpPr>
            <p:cNvPr id="42" name="Google Shape;42;p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 name="Google Shape;43;p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 name="Google Shape;44;p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5" name="Google Shape;45;p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6" name="Google Shape;46;p6"/>
          <p:cNvGrpSpPr/>
          <p:nvPr/>
        </p:nvGrpSpPr>
        <p:grpSpPr>
          <a:xfrm>
            <a:off x="-219824" y="178928"/>
            <a:ext cx="837000" cy="1444351"/>
            <a:chOff x="8584751" y="1392578"/>
            <a:chExt cx="837000" cy="1444351"/>
          </a:xfrm>
        </p:grpSpPr>
        <p:sp>
          <p:nvSpPr>
            <p:cNvPr id="47" name="Google Shape;47;p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24494" y="-2286"/>
            <a:ext cx="9192987" cy="5148073"/>
          </a:xfrm>
          <a:prstGeom prst="rect">
            <a:avLst/>
          </a:prstGeom>
          <a:noFill/>
          <a:ln>
            <a:noFill/>
          </a:ln>
        </p:spPr>
      </p:pic>
      <p:sp>
        <p:nvSpPr>
          <p:cNvPr id="51" name="Google Shape;51;p7"/>
          <p:cNvSpPr txBox="1"/>
          <p:nvPr>
            <p:ph idx="1" type="body"/>
          </p:nvPr>
        </p:nvSpPr>
        <p:spPr>
          <a:xfrm>
            <a:off x="720000" y="1981350"/>
            <a:ext cx="3901500" cy="200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0"/>
              </a:spcBef>
              <a:spcAft>
                <a:spcPts val="0"/>
              </a:spcAft>
              <a:buClr>
                <a:schemeClr val="dk1"/>
              </a:buClr>
              <a:buSzPts val="1400"/>
              <a:buChar char="○"/>
              <a:defRPr>
                <a:solidFill>
                  <a:schemeClr val="dk1"/>
                </a:solidFill>
              </a:defRPr>
            </a:lvl2pPr>
            <a:lvl3pPr indent="-317500" lvl="2" marL="1371600" rtl="0">
              <a:lnSpc>
                <a:spcPct val="100000"/>
              </a:lnSpc>
              <a:spcBef>
                <a:spcPts val="0"/>
              </a:spcBef>
              <a:spcAft>
                <a:spcPts val="0"/>
              </a:spcAft>
              <a:buClr>
                <a:schemeClr val="dk1"/>
              </a:buClr>
              <a:buSzPts val="1400"/>
              <a:buChar char="■"/>
              <a:defRPr>
                <a:solidFill>
                  <a:schemeClr val="dk1"/>
                </a:solidFill>
              </a:defRPr>
            </a:lvl3pPr>
            <a:lvl4pPr indent="-317500" lvl="3" marL="1828800" rtl="0">
              <a:lnSpc>
                <a:spcPct val="100000"/>
              </a:lnSpc>
              <a:spcBef>
                <a:spcPts val="0"/>
              </a:spcBef>
              <a:spcAft>
                <a:spcPts val="0"/>
              </a:spcAft>
              <a:buClr>
                <a:schemeClr val="dk1"/>
              </a:buClr>
              <a:buSzPts val="1400"/>
              <a:buChar char="●"/>
              <a:defRPr>
                <a:solidFill>
                  <a:schemeClr val="dk1"/>
                </a:solidFill>
              </a:defRPr>
            </a:lvl4pPr>
            <a:lvl5pPr indent="-317500" lvl="4" marL="2286000" rtl="0">
              <a:lnSpc>
                <a:spcPct val="100000"/>
              </a:lnSpc>
              <a:spcBef>
                <a:spcPts val="0"/>
              </a:spcBef>
              <a:spcAft>
                <a:spcPts val="0"/>
              </a:spcAft>
              <a:buClr>
                <a:schemeClr val="dk1"/>
              </a:buClr>
              <a:buSzPts val="1400"/>
              <a:buChar char="○"/>
              <a:defRPr>
                <a:solidFill>
                  <a:schemeClr val="dk1"/>
                </a:solidFill>
              </a:defRPr>
            </a:lvl5pPr>
            <a:lvl6pPr indent="-317500" lvl="5" marL="2743200" rtl="0">
              <a:lnSpc>
                <a:spcPct val="100000"/>
              </a:lnSpc>
              <a:spcBef>
                <a:spcPts val="0"/>
              </a:spcBef>
              <a:spcAft>
                <a:spcPts val="0"/>
              </a:spcAft>
              <a:buClr>
                <a:schemeClr val="dk1"/>
              </a:buClr>
              <a:buSzPts val="1400"/>
              <a:buChar char="■"/>
              <a:defRPr>
                <a:solidFill>
                  <a:schemeClr val="dk1"/>
                </a:solidFill>
              </a:defRPr>
            </a:lvl6pPr>
            <a:lvl7pPr indent="-317500" lvl="6" marL="3200400" rtl="0">
              <a:lnSpc>
                <a:spcPct val="100000"/>
              </a:lnSpc>
              <a:spcBef>
                <a:spcPts val="0"/>
              </a:spcBef>
              <a:spcAft>
                <a:spcPts val="0"/>
              </a:spcAft>
              <a:buClr>
                <a:schemeClr val="dk1"/>
              </a:buClr>
              <a:buSzPts val="1400"/>
              <a:buChar char="●"/>
              <a:defRPr>
                <a:solidFill>
                  <a:schemeClr val="dk1"/>
                </a:solidFill>
              </a:defRPr>
            </a:lvl7pPr>
            <a:lvl8pPr indent="-317500" lvl="7" marL="3657600" rtl="0">
              <a:lnSpc>
                <a:spcPct val="100000"/>
              </a:lnSpc>
              <a:spcBef>
                <a:spcPts val="0"/>
              </a:spcBef>
              <a:spcAft>
                <a:spcPts val="0"/>
              </a:spcAft>
              <a:buClr>
                <a:schemeClr val="dk1"/>
              </a:buClr>
              <a:buSzPts val="1400"/>
              <a:buChar char="○"/>
              <a:defRPr>
                <a:solidFill>
                  <a:schemeClr val="dk1"/>
                </a:solidFill>
              </a:defRPr>
            </a:lvl8pPr>
            <a:lvl9pPr indent="-317500" lvl="8" marL="4114800" rtl="0">
              <a:lnSpc>
                <a:spcPct val="100000"/>
              </a:lnSpc>
              <a:spcBef>
                <a:spcPts val="0"/>
              </a:spcBef>
              <a:spcAft>
                <a:spcPts val="0"/>
              </a:spcAft>
              <a:buClr>
                <a:schemeClr val="dk1"/>
              </a:buClr>
              <a:buSzPts val="1400"/>
              <a:buChar char="■"/>
              <a:defRPr>
                <a:solidFill>
                  <a:schemeClr val="dk1"/>
                </a:solidFill>
              </a:defRPr>
            </a:lvl9pPr>
          </a:lstStyle>
          <a:p/>
        </p:txBody>
      </p:sp>
      <p:sp>
        <p:nvSpPr>
          <p:cNvPr id="52" name="Google Shape;52;p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 name="Google Shape;53;p7"/>
          <p:cNvGrpSpPr/>
          <p:nvPr/>
        </p:nvGrpSpPr>
        <p:grpSpPr>
          <a:xfrm>
            <a:off x="130263" y="4668168"/>
            <a:ext cx="409357" cy="409357"/>
            <a:chOff x="1393875" y="-1823657"/>
            <a:chExt cx="409357" cy="409357"/>
          </a:xfrm>
        </p:grpSpPr>
        <p:cxnSp>
          <p:nvCxnSpPr>
            <p:cNvPr id="54" name="Google Shape;54;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5" name="Google Shape;55;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6" name="Google Shape;56;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57" name="Google Shape;57;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58" name="Google Shape;58;p7"/>
          <p:cNvGrpSpPr/>
          <p:nvPr/>
        </p:nvGrpSpPr>
        <p:grpSpPr>
          <a:xfrm>
            <a:off x="8604488" y="70918"/>
            <a:ext cx="409357" cy="409357"/>
            <a:chOff x="1393875" y="-1823657"/>
            <a:chExt cx="409357" cy="409357"/>
          </a:xfrm>
        </p:grpSpPr>
        <p:cxnSp>
          <p:nvCxnSpPr>
            <p:cNvPr id="59" name="Google Shape;59;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0" name="Google Shape;60;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1" name="Google Shape;61;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62" name="Google Shape;62;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8"/>
          <p:cNvSpPr txBox="1"/>
          <p:nvPr>
            <p:ph type="title"/>
          </p:nvPr>
        </p:nvSpPr>
        <p:spPr>
          <a:xfrm>
            <a:off x="995850" y="942650"/>
            <a:ext cx="7152300" cy="325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rot="10800000">
            <a:off x="-24494" y="-2286"/>
            <a:ext cx="9192987" cy="5148073"/>
          </a:xfrm>
          <a:prstGeom prst="rect">
            <a:avLst/>
          </a:prstGeom>
          <a:noFill/>
          <a:ln>
            <a:noFill/>
          </a:ln>
        </p:spPr>
      </p:pic>
      <p:sp>
        <p:nvSpPr>
          <p:cNvPr id="68" name="Google Shape;68;p9"/>
          <p:cNvSpPr txBox="1"/>
          <p:nvPr>
            <p:ph type="title"/>
          </p:nvPr>
        </p:nvSpPr>
        <p:spPr>
          <a:xfrm>
            <a:off x="1947425" y="1457575"/>
            <a:ext cx="5249400" cy="75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9"/>
          <p:cNvSpPr txBox="1"/>
          <p:nvPr>
            <p:ph idx="1" type="subTitle"/>
          </p:nvPr>
        </p:nvSpPr>
        <p:spPr>
          <a:xfrm>
            <a:off x="1947425" y="2479425"/>
            <a:ext cx="5249400" cy="13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 name="Google Shape;70;p9"/>
          <p:cNvGrpSpPr/>
          <p:nvPr/>
        </p:nvGrpSpPr>
        <p:grpSpPr>
          <a:xfrm>
            <a:off x="5829713" y="125643"/>
            <a:ext cx="409357" cy="409357"/>
            <a:chOff x="1393875" y="-1823657"/>
            <a:chExt cx="409357" cy="409357"/>
          </a:xfrm>
        </p:grpSpPr>
        <p:cxnSp>
          <p:nvCxnSpPr>
            <p:cNvPr id="71" name="Google Shape;71;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2" name="Google Shape;72;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3" name="Google Shape;73;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4" name="Google Shape;74;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75" name="Google Shape;75;p9"/>
          <p:cNvGrpSpPr/>
          <p:nvPr/>
        </p:nvGrpSpPr>
        <p:grpSpPr>
          <a:xfrm>
            <a:off x="8580313" y="2865043"/>
            <a:ext cx="409357" cy="409357"/>
            <a:chOff x="1393875" y="-1823657"/>
            <a:chExt cx="409357" cy="409357"/>
          </a:xfrm>
        </p:grpSpPr>
        <p:cxnSp>
          <p:nvCxnSpPr>
            <p:cNvPr id="76" name="Google Shape;76;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7" name="Google Shape;77;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 name="Google Shape;78;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9" name="Google Shape;79;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txBox="1"/>
          <p:nvPr>
            <p:ph type="title"/>
          </p:nvPr>
        </p:nvSpPr>
        <p:spPr>
          <a:xfrm>
            <a:off x="720000" y="3988150"/>
            <a:ext cx="7704000" cy="620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5.jpg"/><Relationship Id="rId4" Type="http://schemas.openxmlformats.org/officeDocument/2006/relationships/image" Target="../media/image33.jpg"/><Relationship Id="rId5" Type="http://schemas.openxmlformats.org/officeDocument/2006/relationships/image" Target="../media/image44.jpg"/><Relationship Id="rId6" Type="http://schemas.openxmlformats.org/officeDocument/2006/relationships/image" Target="../media/image32.jpg"/><Relationship Id="rId7"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8.jpg"/><Relationship Id="rId4" Type="http://schemas.openxmlformats.org/officeDocument/2006/relationships/image" Target="../media/image50.jpg"/><Relationship Id="rId5" Type="http://schemas.openxmlformats.org/officeDocument/2006/relationships/image" Target="../media/image56.png"/><Relationship Id="rId6"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hyperlink" Target="https://www.figma.com/board/CzkD5IEsZpkGwa3ZxWLMfR/CS147-Empathy-Maps?node-id=0-1&amp;node-type=canvas&amp;t=Y0iudQ2q3qSiMXGm-0" TargetMode="External"/><Relationship Id="rId5"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6.jpg"/><Relationship Id="rId4" Type="http://schemas.openxmlformats.org/officeDocument/2006/relationships/image" Target="../media/image3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jpg"/><Relationship Id="rId4" Type="http://schemas.openxmlformats.org/officeDocument/2006/relationships/image" Target="../media/image3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51.png"/><Relationship Id="rId7"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4"/>
          <p:cNvSpPr txBox="1"/>
          <p:nvPr>
            <p:ph type="ctrTitle"/>
          </p:nvPr>
        </p:nvSpPr>
        <p:spPr>
          <a:xfrm>
            <a:off x="3358600" y="1268375"/>
            <a:ext cx="5027700" cy="218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A2: POV and Experience Prototypes</a:t>
            </a:r>
            <a:endParaRPr/>
          </a:p>
        </p:txBody>
      </p:sp>
      <p:grpSp>
        <p:nvGrpSpPr>
          <p:cNvPr id="441" name="Google Shape;441;p34"/>
          <p:cNvGrpSpPr/>
          <p:nvPr/>
        </p:nvGrpSpPr>
        <p:grpSpPr>
          <a:xfrm>
            <a:off x="8019550" y="534993"/>
            <a:ext cx="409357" cy="409357"/>
            <a:chOff x="1393875" y="-1823657"/>
            <a:chExt cx="409357" cy="409357"/>
          </a:xfrm>
        </p:grpSpPr>
        <p:cxnSp>
          <p:nvCxnSpPr>
            <p:cNvPr id="442" name="Google Shape;442;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3" name="Google Shape;443;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4" name="Google Shape;444;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45" name="Google Shape;445;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46" name="Google Shape;446;p34"/>
          <p:cNvGrpSpPr/>
          <p:nvPr/>
        </p:nvGrpSpPr>
        <p:grpSpPr>
          <a:xfrm>
            <a:off x="143350" y="-70146"/>
            <a:ext cx="3061800" cy="5283800"/>
            <a:chOff x="143350" y="-70146"/>
            <a:chExt cx="3061800" cy="5283800"/>
          </a:xfrm>
        </p:grpSpPr>
        <p:sp>
          <p:nvSpPr>
            <p:cNvPr id="447" name="Google Shape;447;p34"/>
            <p:cNvSpPr/>
            <p:nvPr/>
          </p:nvSpPr>
          <p:spPr>
            <a:xfrm>
              <a:off x="143350" y="-70146"/>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43350" y="2151854"/>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9" name="Google Shape;449;p34"/>
          <p:cNvCxnSpPr/>
          <p:nvPr/>
        </p:nvCxnSpPr>
        <p:spPr>
          <a:xfrm rot="10800000">
            <a:off x="3594000" y="3592450"/>
            <a:ext cx="4853700" cy="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34"/>
          <p:cNvSpPr txBox="1"/>
          <p:nvPr/>
        </p:nvSpPr>
        <p:spPr>
          <a:xfrm>
            <a:off x="3507000" y="3736125"/>
            <a:ext cx="5027700" cy="108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4"/>
                </a:solidFill>
                <a:latin typeface="Nunito"/>
                <a:ea typeface="Nunito"/>
                <a:cs typeface="Nunito"/>
                <a:sym typeface="Nunito"/>
              </a:rPr>
              <a:t>Kristine Ma, Carolyn Lee, Lucas Wang, Evelyn Song</a:t>
            </a:r>
            <a:endParaRPr sz="1600">
              <a:solidFill>
                <a:schemeClr val="accent4"/>
              </a:solidFill>
              <a:latin typeface="Nunito"/>
              <a:ea typeface="Nunito"/>
              <a:cs typeface="Nunito"/>
              <a:sym typeface="Nunito"/>
            </a:endParaRPr>
          </a:p>
          <a:p>
            <a:pPr indent="0" lvl="0" marL="0" rtl="0" algn="r">
              <a:spcBef>
                <a:spcPts val="0"/>
              </a:spcBef>
              <a:spcAft>
                <a:spcPts val="0"/>
              </a:spcAft>
              <a:buNone/>
            </a:pPr>
            <a:r>
              <a:rPr lang="en" sz="1600">
                <a:solidFill>
                  <a:schemeClr val="accent2"/>
                </a:solidFill>
                <a:latin typeface="Nunito"/>
                <a:ea typeface="Nunito"/>
                <a:cs typeface="Nunito"/>
                <a:sym typeface="Nunito"/>
              </a:rPr>
              <a:t>CS147 ✳ Fall 2024</a:t>
            </a:r>
            <a:endParaRPr sz="1600">
              <a:solidFill>
                <a:schemeClr val="accent2"/>
              </a:solidFill>
              <a:latin typeface="Nunito"/>
              <a:ea typeface="Nunito"/>
              <a:cs typeface="Nunito"/>
              <a:sym typeface="Nunito"/>
            </a:endParaRPr>
          </a:p>
          <a:p>
            <a:pPr indent="0" lvl="0" marL="0" rtl="0" algn="l">
              <a:spcBef>
                <a:spcPts val="0"/>
              </a:spcBef>
              <a:spcAft>
                <a:spcPts val="0"/>
              </a:spcAft>
              <a:buNone/>
            </a:pPr>
            <a:r>
              <a:t/>
            </a:r>
            <a:endParaRPr sz="1600">
              <a:solidFill>
                <a:srgbClr val="000000"/>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3"/>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#1 : Daniel D.</a:t>
            </a:r>
            <a:endParaRPr sz="2700">
              <a:solidFill>
                <a:srgbClr val="000000"/>
              </a:solidFill>
              <a:latin typeface="Baskervville"/>
              <a:ea typeface="Baskervville"/>
              <a:cs typeface="Baskervville"/>
              <a:sym typeface="Baskervville"/>
            </a:endParaRPr>
          </a:p>
        </p:txBody>
      </p:sp>
      <p:sp>
        <p:nvSpPr>
          <p:cNvPr id="619" name="Google Shape;619;p43"/>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Daniel, an undeclared student at the University of Chicago who wants to find more external motivation to be productive.</a:t>
            </a:r>
            <a:endParaRPr>
              <a:solidFill>
                <a:schemeClr val="accent4"/>
              </a:solidFill>
              <a:latin typeface="Nunito"/>
              <a:ea typeface="Nunito"/>
              <a:cs typeface="Nunito"/>
              <a:sym typeface="Nunito"/>
            </a:endParaRPr>
          </a:p>
        </p:txBody>
      </p:sp>
      <p:sp>
        <p:nvSpPr>
          <p:cNvPr id="620" name="Google Shape;620;p43"/>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met…</a:t>
            </a:r>
            <a:endParaRPr i="1" sz="1800">
              <a:solidFill>
                <a:schemeClr val="accent4"/>
              </a:solidFill>
            </a:endParaRPr>
          </a:p>
        </p:txBody>
      </p:sp>
      <p:sp>
        <p:nvSpPr>
          <p:cNvPr id="621" name="Google Shape;621;p43"/>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that he prefers working in groups, but often ends up working on his own.</a:t>
            </a:r>
            <a:endParaRPr>
              <a:solidFill>
                <a:srgbClr val="9E9E9E"/>
              </a:solidFill>
              <a:latin typeface="Nunito"/>
              <a:ea typeface="Nunito"/>
              <a:cs typeface="Nunito"/>
              <a:sym typeface="Nunito"/>
            </a:endParaRPr>
          </a:p>
        </p:txBody>
      </p:sp>
      <p:sp>
        <p:nvSpPr>
          <p:cNvPr id="622" name="Google Shape;622;p43"/>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623" name="Google Shape;623;p43"/>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he is anxious to create / join study groups to meet up and complete work together.</a:t>
            </a:r>
            <a:endParaRPr>
              <a:solidFill>
                <a:srgbClr val="9E9E9E"/>
              </a:solidFill>
              <a:latin typeface="Nunito"/>
              <a:ea typeface="Nunito"/>
              <a:cs typeface="Nunito"/>
              <a:sym typeface="Nunito"/>
            </a:endParaRPr>
          </a:p>
        </p:txBody>
      </p:sp>
      <p:sp>
        <p:nvSpPr>
          <p:cNvPr id="624" name="Google Shape;624;p43"/>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625" name="Google Shape;625;p43"/>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he could reduce anxiety in forming or finding these groups.</a:t>
            </a:r>
            <a:endParaRPr>
              <a:solidFill>
                <a:srgbClr val="9E9E9E"/>
              </a:solidFill>
              <a:latin typeface="Nunito"/>
              <a:ea typeface="Nunito"/>
              <a:cs typeface="Nunito"/>
              <a:sym typeface="Nunito"/>
            </a:endParaRPr>
          </a:p>
        </p:txBody>
      </p:sp>
      <p:sp>
        <p:nvSpPr>
          <p:cNvPr id="626" name="Google Shape;626;p43"/>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4"/>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#1 : Daniel D.</a:t>
            </a:r>
            <a:endParaRPr sz="2700">
              <a:solidFill>
                <a:srgbClr val="000000"/>
              </a:solidFill>
              <a:latin typeface="Baskervville"/>
              <a:ea typeface="Baskervville"/>
              <a:cs typeface="Baskervville"/>
              <a:sym typeface="Baskervville"/>
            </a:endParaRPr>
          </a:p>
        </p:txBody>
      </p:sp>
      <p:sp>
        <p:nvSpPr>
          <p:cNvPr id="632" name="Google Shape;632;p44"/>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Daniel, an undeclared student at the University of Chicago who wants to find more external motivation to be productive.</a:t>
            </a:r>
            <a:endParaRPr>
              <a:solidFill>
                <a:srgbClr val="9E9E9E"/>
              </a:solidFill>
              <a:latin typeface="Nunito"/>
              <a:ea typeface="Nunito"/>
              <a:cs typeface="Nunito"/>
              <a:sym typeface="Nunito"/>
            </a:endParaRPr>
          </a:p>
        </p:txBody>
      </p:sp>
      <p:sp>
        <p:nvSpPr>
          <p:cNvPr id="633" name="Google Shape;633;p44"/>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634" name="Google Shape;634;p44"/>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that he prefers working in groups, but often ends up working on his own.</a:t>
            </a:r>
            <a:endParaRPr>
              <a:solidFill>
                <a:schemeClr val="accent4"/>
              </a:solidFill>
              <a:latin typeface="Nunito"/>
              <a:ea typeface="Nunito"/>
              <a:cs typeface="Nunito"/>
              <a:sym typeface="Nunito"/>
            </a:endParaRPr>
          </a:p>
        </p:txBody>
      </p:sp>
      <p:sp>
        <p:nvSpPr>
          <p:cNvPr id="635" name="Google Shape;635;p44"/>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were surprised to notice...</a:t>
            </a:r>
            <a:endParaRPr i="1" sz="1800">
              <a:solidFill>
                <a:schemeClr val="accent4"/>
              </a:solidFill>
            </a:endParaRPr>
          </a:p>
        </p:txBody>
      </p:sp>
      <p:sp>
        <p:nvSpPr>
          <p:cNvPr id="636" name="Google Shape;636;p44"/>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he is anxious to create / join study groups to meet up and complete work together.</a:t>
            </a:r>
            <a:endParaRPr>
              <a:solidFill>
                <a:srgbClr val="9E9E9E"/>
              </a:solidFill>
              <a:latin typeface="Nunito"/>
              <a:ea typeface="Nunito"/>
              <a:cs typeface="Nunito"/>
              <a:sym typeface="Nunito"/>
            </a:endParaRPr>
          </a:p>
        </p:txBody>
      </p:sp>
      <p:sp>
        <p:nvSpPr>
          <p:cNvPr id="637" name="Google Shape;637;p44"/>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638" name="Google Shape;638;p44"/>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he could reduce anxiety in forming or finding these groups.</a:t>
            </a:r>
            <a:endParaRPr>
              <a:solidFill>
                <a:srgbClr val="9E9E9E"/>
              </a:solidFill>
              <a:latin typeface="Nunito"/>
              <a:ea typeface="Nunito"/>
              <a:cs typeface="Nunito"/>
              <a:sym typeface="Nunito"/>
            </a:endParaRPr>
          </a:p>
        </p:txBody>
      </p:sp>
      <p:sp>
        <p:nvSpPr>
          <p:cNvPr id="639" name="Google Shape;639;p44"/>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5"/>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#1 : Daniel D.</a:t>
            </a:r>
            <a:endParaRPr sz="2700">
              <a:solidFill>
                <a:srgbClr val="000000"/>
              </a:solidFill>
              <a:latin typeface="Baskervville"/>
              <a:ea typeface="Baskervville"/>
              <a:cs typeface="Baskervville"/>
              <a:sym typeface="Baskervville"/>
            </a:endParaRPr>
          </a:p>
        </p:txBody>
      </p:sp>
      <p:sp>
        <p:nvSpPr>
          <p:cNvPr id="645" name="Google Shape;645;p45"/>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Daniel, an undeclared student at the University of Chicago wants to find more external motivation to be productive.</a:t>
            </a:r>
            <a:endParaRPr>
              <a:solidFill>
                <a:srgbClr val="9E9E9E"/>
              </a:solidFill>
              <a:latin typeface="Nunito"/>
              <a:ea typeface="Nunito"/>
              <a:cs typeface="Nunito"/>
              <a:sym typeface="Nunito"/>
            </a:endParaRPr>
          </a:p>
        </p:txBody>
      </p:sp>
      <p:sp>
        <p:nvSpPr>
          <p:cNvPr id="646" name="Google Shape;646;p45"/>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647" name="Google Shape;647;p45"/>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that he prefers working in groups, but often ends up working on his own.</a:t>
            </a:r>
            <a:endParaRPr>
              <a:solidFill>
                <a:srgbClr val="9E9E9E"/>
              </a:solidFill>
              <a:latin typeface="Nunito"/>
              <a:ea typeface="Nunito"/>
              <a:cs typeface="Nunito"/>
              <a:sym typeface="Nunito"/>
            </a:endParaRPr>
          </a:p>
        </p:txBody>
      </p:sp>
      <p:sp>
        <p:nvSpPr>
          <p:cNvPr id="648" name="Google Shape;648;p45"/>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649" name="Google Shape;649;p45"/>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he is anxious to create / join study groups to meet up and complete work together.</a:t>
            </a:r>
            <a:endParaRPr>
              <a:solidFill>
                <a:schemeClr val="accent4"/>
              </a:solidFill>
              <a:latin typeface="Nunito"/>
              <a:ea typeface="Nunito"/>
              <a:cs typeface="Nunito"/>
              <a:sym typeface="Nunito"/>
            </a:endParaRPr>
          </a:p>
        </p:txBody>
      </p:sp>
      <p:sp>
        <p:nvSpPr>
          <p:cNvPr id="650" name="Google Shape;650;p45"/>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wonder if this means...</a:t>
            </a:r>
            <a:endParaRPr i="1" sz="1800">
              <a:solidFill>
                <a:schemeClr val="accent4"/>
              </a:solidFill>
            </a:endParaRPr>
          </a:p>
        </p:txBody>
      </p:sp>
      <p:sp>
        <p:nvSpPr>
          <p:cNvPr id="651" name="Google Shape;651;p45"/>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he could reduce anxiety in forming or finding these groups.</a:t>
            </a:r>
            <a:endParaRPr>
              <a:solidFill>
                <a:srgbClr val="9E9E9E"/>
              </a:solidFill>
              <a:latin typeface="Nunito"/>
              <a:ea typeface="Nunito"/>
              <a:cs typeface="Nunito"/>
              <a:sym typeface="Nunito"/>
            </a:endParaRPr>
          </a:p>
        </p:txBody>
      </p:sp>
      <p:sp>
        <p:nvSpPr>
          <p:cNvPr id="652" name="Google Shape;652;p45"/>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6"/>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#1 : Daniel D.</a:t>
            </a:r>
            <a:endParaRPr sz="2700">
              <a:solidFill>
                <a:srgbClr val="000000"/>
              </a:solidFill>
              <a:latin typeface="Baskervville"/>
              <a:ea typeface="Baskervville"/>
              <a:cs typeface="Baskervville"/>
              <a:sym typeface="Baskervville"/>
            </a:endParaRPr>
          </a:p>
        </p:txBody>
      </p:sp>
      <p:sp>
        <p:nvSpPr>
          <p:cNvPr id="658" name="Google Shape;658;p46"/>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Daniel, an undeclared student at the University of Chicago wants to find more external motivation to be productive.</a:t>
            </a:r>
            <a:endParaRPr>
              <a:solidFill>
                <a:srgbClr val="9E9E9E"/>
              </a:solidFill>
              <a:latin typeface="Nunito"/>
              <a:ea typeface="Nunito"/>
              <a:cs typeface="Nunito"/>
              <a:sym typeface="Nunito"/>
            </a:endParaRPr>
          </a:p>
        </p:txBody>
      </p:sp>
      <p:sp>
        <p:nvSpPr>
          <p:cNvPr id="659" name="Google Shape;659;p46"/>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660" name="Google Shape;660;p46"/>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that he prefers working in groups, but often ends up working on his own.</a:t>
            </a:r>
            <a:endParaRPr>
              <a:solidFill>
                <a:srgbClr val="9E9E9E"/>
              </a:solidFill>
              <a:latin typeface="Nunito"/>
              <a:ea typeface="Nunito"/>
              <a:cs typeface="Nunito"/>
              <a:sym typeface="Nunito"/>
            </a:endParaRPr>
          </a:p>
        </p:txBody>
      </p:sp>
      <p:sp>
        <p:nvSpPr>
          <p:cNvPr id="661" name="Google Shape;661;p46"/>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662" name="Google Shape;662;p46"/>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he is anxious to create / join study groups to meet up and complete work together.</a:t>
            </a:r>
            <a:endParaRPr>
              <a:solidFill>
                <a:srgbClr val="9E9E9E"/>
              </a:solidFill>
              <a:latin typeface="Nunito"/>
              <a:ea typeface="Nunito"/>
              <a:cs typeface="Nunito"/>
              <a:sym typeface="Nunito"/>
            </a:endParaRPr>
          </a:p>
        </p:txBody>
      </p:sp>
      <p:sp>
        <p:nvSpPr>
          <p:cNvPr id="663" name="Google Shape;663;p46"/>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664" name="Google Shape;664;p46"/>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if he could reduce anxiety in forming or finding these groups.</a:t>
            </a:r>
            <a:endParaRPr>
              <a:solidFill>
                <a:schemeClr val="accent4"/>
              </a:solidFill>
              <a:latin typeface="Nunito"/>
              <a:ea typeface="Nunito"/>
              <a:cs typeface="Nunito"/>
              <a:sym typeface="Nunito"/>
            </a:endParaRPr>
          </a:p>
        </p:txBody>
      </p:sp>
      <p:sp>
        <p:nvSpPr>
          <p:cNvPr id="665" name="Google Shape;665;p46"/>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It would be game changing...</a:t>
            </a:r>
            <a:endParaRPr i="1" sz="18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7"/>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#2 : Sofia M.</a:t>
            </a:r>
            <a:endParaRPr sz="2700">
              <a:solidFill>
                <a:srgbClr val="000000"/>
              </a:solidFill>
              <a:latin typeface="Baskervville"/>
              <a:ea typeface="Baskervville"/>
              <a:cs typeface="Baskervville"/>
              <a:sym typeface="Baskervville"/>
            </a:endParaRPr>
          </a:p>
        </p:txBody>
      </p:sp>
      <p:sp>
        <p:nvSpPr>
          <p:cNvPr id="671" name="Google Shape;671;p47"/>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met…</a:t>
            </a:r>
            <a:endParaRPr i="1" sz="1800">
              <a:solidFill>
                <a:schemeClr val="accent4"/>
              </a:solidFill>
            </a:endParaRPr>
          </a:p>
        </p:txBody>
      </p:sp>
      <p:sp>
        <p:nvSpPr>
          <p:cNvPr id="672" name="Google Shape;672;p47"/>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Sofia, a junior majoring in political science at Stanford University who occasionally struggles with planning academics and social events. </a:t>
            </a:r>
            <a:endParaRPr>
              <a:solidFill>
                <a:schemeClr val="accent4"/>
              </a:solidFill>
              <a:latin typeface="Nunito"/>
              <a:ea typeface="Nunito"/>
              <a:cs typeface="Nunito"/>
              <a:sym typeface="Nunito"/>
            </a:endParaRPr>
          </a:p>
        </p:txBody>
      </p:sp>
      <p:sp>
        <p:nvSpPr>
          <p:cNvPr id="673" name="Google Shape;673;p47"/>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guilt and the need to punish herself for prioritizing social life over academics</a:t>
            </a:r>
            <a:endParaRPr>
              <a:solidFill>
                <a:srgbClr val="9E9E9E"/>
              </a:solidFill>
              <a:latin typeface="Nunito"/>
              <a:ea typeface="Nunito"/>
              <a:cs typeface="Nunito"/>
              <a:sym typeface="Nunito"/>
            </a:endParaRPr>
          </a:p>
        </p:txBody>
      </p:sp>
      <p:sp>
        <p:nvSpPr>
          <p:cNvPr id="674" name="Google Shape;674;p47"/>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675" name="Google Shape;675;p47"/>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like she should choose between her social life and academics.</a:t>
            </a:r>
            <a:endParaRPr>
              <a:solidFill>
                <a:srgbClr val="9E9E9E"/>
              </a:solidFill>
              <a:latin typeface="Nunito"/>
              <a:ea typeface="Nunito"/>
              <a:cs typeface="Nunito"/>
              <a:sym typeface="Nunito"/>
            </a:endParaRPr>
          </a:p>
        </p:txBody>
      </p:sp>
      <p:sp>
        <p:nvSpPr>
          <p:cNvPr id="676" name="Google Shape;676;p47"/>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677" name="Google Shape;677;p47"/>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she could eliminate the guilt she feels after a social hangout. </a:t>
            </a:r>
            <a:endParaRPr>
              <a:solidFill>
                <a:srgbClr val="9E9E9E"/>
              </a:solidFill>
              <a:latin typeface="Nunito"/>
              <a:ea typeface="Nunito"/>
              <a:cs typeface="Nunito"/>
              <a:sym typeface="Nunito"/>
            </a:endParaRPr>
          </a:p>
        </p:txBody>
      </p:sp>
      <p:sp>
        <p:nvSpPr>
          <p:cNvPr id="678" name="Google Shape;678;p47"/>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#2 : Sofia M.</a:t>
            </a:r>
            <a:endParaRPr sz="2700">
              <a:solidFill>
                <a:srgbClr val="000000"/>
              </a:solidFill>
              <a:latin typeface="Baskervville"/>
              <a:ea typeface="Baskervville"/>
              <a:cs typeface="Baskervville"/>
              <a:sym typeface="Baskervville"/>
            </a:endParaRPr>
          </a:p>
        </p:txBody>
      </p:sp>
      <p:sp>
        <p:nvSpPr>
          <p:cNvPr id="684" name="Google Shape;684;p48"/>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Sofia, a junior majoring in political science at Stanford University who occasionally struggles with planning academics and social events. </a:t>
            </a:r>
            <a:endParaRPr>
              <a:solidFill>
                <a:srgbClr val="9E9E9E"/>
              </a:solidFill>
              <a:latin typeface="Nunito"/>
              <a:ea typeface="Nunito"/>
              <a:cs typeface="Nunito"/>
              <a:sym typeface="Nunito"/>
            </a:endParaRPr>
          </a:p>
        </p:txBody>
      </p:sp>
      <p:sp>
        <p:nvSpPr>
          <p:cNvPr id="685" name="Google Shape;685;p48"/>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686" name="Google Shape;686;p48"/>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she feels guilt and the need to punish herself for prioritizing social life over academics</a:t>
            </a:r>
            <a:endParaRPr>
              <a:solidFill>
                <a:schemeClr val="accent4"/>
              </a:solidFill>
              <a:latin typeface="Nunito"/>
              <a:ea typeface="Nunito"/>
              <a:cs typeface="Nunito"/>
              <a:sym typeface="Nunito"/>
            </a:endParaRPr>
          </a:p>
        </p:txBody>
      </p:sp>
      <p:sp>
        <p:nvSpPr>
          <p:cNvPr id="687" name="Google Shape;687;p48"/>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were surprised to notice...</a:t>
            </a:r>
            <a:endParaRPr i="1" sz="1800">
              <a:solidFill>
                <a:schemeClr val="accent4"/>
              </a:solidFill>
            </a:endParaRPr>
          </a:p>
        </p:txBody>
      </p:sp>
      <p:sp>
        <p:nvSpPr>
          <p:cNvPr id="688" name="Google Shape;688;p48"/>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like she should choose between her social life and academics.</a:t>
            </a:r>
            <a:endParaRPr>
              <a:solidFill>
                <a:srgbClr val="9E9E9E"/>
              </a:solidFill>
              <a:latin typeface="Nunito"/>
              <a:ea typeface="Nunito"/>
              <a:cs typeface="Nunito"/>
              <a:sym typeface="Nunito"/>
            </a:endParaRPr>
          </a:p>
        </p:txBody>
      </p:sp>
      <p:sp>
        <p:nvSpPr>
          <p:cNvPr id="689" name="Google Shape;689;p48"/>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690" name="Google Shape;690;p48"/>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she could eliminate the guilt she feels after a social hangout. </a:t>
            </a:r>
            <a:endParaRPr>
              <a:solidFill>
                <a:srgbClr val="9E9E9E"/>
              </a:solidFill>
              <a:latin typeface="Nunito"/>
              <a:ea typeface="Nunito"/>
              <a:cs typeface="Nunito"/>
              <a:sym typeface="Nunito"/>
            </a:endParaRPr>
          </a:p>
        </p:txBody>
      </p:sp>
      <p:sp>
        <p:nvSpPr>
          <p:cNvPr id="691" name="Google Shape;691;p48"/>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9"/>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#2 : Sofia M.</a:t>
            </a:r>
            <a:endParaRPr sz="2700">
              <a:solidFill>
                <a:srgbClr val="000000"/>
              </a:solidFill>
              <a:latin typeface="Baskervville"/>
              <a:ea typeface="Baskervville"/>
              <a:cs typeface="Baskervville"/>
              <a:sym typeface="Baskervville"/>
            </a:endParaRPr>
          </a:p>
        </p:txBody>
      </p:sp>
      <p:sp>
        <p:nvSpPr>
          <p:cNvPr id="697" name="Google Shape;697;p49"/>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Sofia, a junior majoring in political science at Stanford University who occasionally struggles with planning academics and social events. </a:t>
            </a:r>
            <a:endParaRPr>
              <a:solidFill>
                <a:srgbClr val="9E9E9E"/>
              </a:solidFill>
              <a:latin typeface="Nunito"/>
              <a:ea typeface="Nunito"/>
              <a:cs typeface="Nunito"/>
              <a:sym typeface="Nunito"/>
            </a:endParaRPr>
          </a:p>
        </p:txBody>
      </p:sp>
      <p:sp>
        <p:nvSpPr>
          <p:cNvPr id="698" name="Google Shape;698;p49"/>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699" name="Google Shape;699;p49"/>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guilt and the need to punish herself for prioritizing social life over academics</a:t>
            </a:r>
            <a:endParaRPr>
              <a:solidFill>
                <a:srgbClr val="9E9E9E"/>
              </a:solidFill>
              <a:latin typeface="Nunito"/>
              <a:ea typeface="Nunito"/>
              <a:cs typeface="Nunito"/>
              <a:sym typeface="Nunito"/>
            </a:endParaRPr>
          </a:p>
        </p:txBody>
      </p:sp>
      <p:sp>
        <p:nvSpPr>
          <p:cNvPr id="700" name="Google Shape;700;p49"/>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701" name="Google Shape;701;p49"/>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she feels like she should choose between her social life and academics.</a:t>
            </a:r>
            <a:endParaRPr>
              <a:solidFill>
                <a:schemeClr val="accent4"/>
              </a:solidFill>
              <a:latin typeface="Nunito"/>
              <a:ea typeface="Nunito"/>
              <a:cs typeface="Nunito"/>
              <a:sym typeface="Nunito"/>
            </a:endParaRPr>
          </a:p>
        </p:txBody>
      </p:sp>
      <p:sp>
        <p:nvSpPr>
          <p:cNvPr id="702" name="Google Shape;702;p49"/>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wonder if this means...</a:t>
            </a:r>
            <a:endParaRPr i="1" sz="1800">
              <a:solidFill>
                <a:schemeClr val="accent4"/>
              </a:solidFill>
            </a:endParaRPr>
          </a:p>
        </p:txBody>
      </p:sp>
      <p:sp>
        <p:nvSpPr>
          <p:cNvPr id="703" name="Google Shape;703;p49"/>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if she could eliminate the guilt she feels after a social hangout. </a:t>
            </a:r>
            <a:endParaRPr>
              <a:solidFill>
                <a:srgbClr val="9E9E9E"/>
              </a:solidFill>
              <a:latin typeface="Nunito"/>
              <a:ea typeface="Nunito"/>
              <a:cs typeface="Nunito"/>
              <a:sym typeface="Nunito"/>
            </a:endParaRPr>
          </a:p>
        </p:txBody>
      </p:sp>
      <p:sp>
        <p:nvSpPr>
          <p:cNvPr id="704" name="Google Shape;704;p49"/>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0"/>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#2 : Sofia M.</a:t>
            </a:r>
            <a:endParaRPr sz="2700">
              <a:solidFill>
                <a:srgbClr val="000000"/>
              </a:solidFill>
              <a:latin typeface="Baskervville"/>
              <a:ea typeface="Baskervville"/>
              <a:cs typeface="Baskervville"/>
              <a:sym typeface="Baskervville"/>
            </a:endParaRPr>
          </a:p>
        </p:txBody>
      </p:sp>
      <p:sp>
        <p:nvSpPr>
          <p:cNvPr id="710" name="Google Shape;710;p50"/>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Sofia, a junior majoring in political science at Stanford University who occasionally struggles with planning academics and social events. </a:t>
            </a:r>
            <a:endParaRPr>
              <a:solidFill>
                <a:srgbClr val="9E9E9E"/>
              </a:solidFill>
              <a:latin typeface="Nunito"/>
              <a:ea typeface="Nunito"/>
              <a:cs typeface="Nunito"/>
              <a:sym typeface="Nunito"/>
            </a:endParaRPr>
          </a:p>
        </p:txBody>
      </p:sp>
      <p:sp>
        <p:nvSpPr>
          <p:cNvPr id="711" name="Google Shape;711;p50"/>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712" name="Google Shape;712;p50"/>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guilt and the need to punish herself for prioritizing social life over academics</a:t>
            </a:r>
            <a:endParaRPr>
              <a:solidFill>
                <a:srgbClr val="9E9E9E"/>
              </a:solidFill>
              <a:latin typeface="Nunito"/>
              <a:ea typeface="Nunito"/>
              <a:cs typeface="Nunito"/>
              <a:sym typeface="Nunito"/>
            </a:endParaRPr>
          </a:p>
        </p:txBody>
      </p:sp>
      <p:sp>
        <p:nvSpPr>
          <p:cNvPr id="713" name="Google Shape;713;p50"/>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714" name="Google Shape;714;p50"/>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she feels like she should choose between her social life and academics.</a:t>
            </a:r>
            <a:endParaRPr>
              <a:solidFill>
                <a:srgbClr val="9E9E9E"/>
              </a:solidFill>
              <a:latin typeface="Nunito"/>
              <a:ea typeface="Nunito"/>
              <a:cs typeface="Nunito"/>
              <a:sym typeface="Nunito"/>
            </a:endParaRPr>
          </a:p>
        </p:txBody>
      </p:sp>
      <p:sp>
        <p:nvSpPr>
          <p:cNvPr id="715" name="Google Shape;715;p50"/>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716" name="Google Shape;716;p50"/>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if she could eliminate the guilt she feels after a social hangout. </a:t>
            </a:r>
            <a:endParaRPr>
              <a:solidFill>
                <a:schemeClr val="accent4"/>
              </a:solidFill>
              <a:latin typeface="Nunito"/>
              <a:ea typeface="Nunito"/>
              <a:cs typeface="Nunito"/>
              <a:sym typeface="Nunito"/>
            </a:endParaRPr>
          </a:p>
        </p:txBody>
      </p:sp>
      <p:sp>
        <p:nvSpPr>
          <p:cNvPr id="717" name="Google Shape;717;p50"/>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It would be game changing...</a:t>
            </a:r>
            <a:endParaRPr i="1" sz="1800">
              <a:solidFill>
                <a:schemeClr val="accent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1"/>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#3 : Grace J.</a:t>
            </a:r>
            <a:endParaRPr sz="2700">
              <a:solidFill>
                <a:srgbClr val="000000"/>
              </a:solidFill>
              <a:latin typeface="Baskervville"/>
              <a:ea typeface="Baskervville"/>
              <a:cs typeface="Baskervville"/>
              <a:sym typeface="Baskervville"/>
            </a:endParaRPr>
          </a:p>
        </p:txBody>
      </p:sp>
      <p:sp>
        <p:nvSpPr>
          <p:cNvPr id="723" name="Google Shape;723;p51"/>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Grace, an ambitious international junior at UPenn studying engineering and business.</a:t>
            </a:r>
            <a:endParaRPr>
              <a:solidFill>
                <a:schemeClr val="accent4"/>
              </a:solidFill>
              <a:latin typeface="Nunito"/>
              <a:ea typeface="Nunito"/>
              <a:cs typeface="Nunito"/>
              <a:sym typeface="Nunito"/>
            </a:endParaRPr>
          </a:p>
        </p:txBody>
      </p:sp>
      <p:sp>
        <p:nvSpPr>
          <p:cNvPr id="724" name="Google Shape;724;p51"/>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met…</a:t>
            </a:r>
            <a:endParaRPr i="1" sz="1800">
              <a:solidFill>
                <a:schemeClr val="accent4"/>
              </a:solidFill>
            </a:endParaRPr>
          </a:p>
        </p:txBody>
      </p:sp>
      <p:sp>
        <p:nvSpPr>
          <p:cNvPr id="725" name="Google Shape;725;p51"/>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despite her willingness to reach out and social events offered by the school, Grace doesn’t feel like she has a close group of friends, and that most friends disappear after a while. </a:t>
            </a:r>
            <a:endParaRPr>
              <a:solidFill>
                <a:srgbClr val="9E9E9E"/>
              </a:solidFill>
              <a:latin typeface="Nunito"/>
              <a:ea typeface="Nunito"/>
              <a:cs typeface="Nunito"/>
              <a:sym typeface="Nunito"/>
            </a:endParaRPr>
          </a:p>
        </p:txBody>
      </p:sp>
      <p:sp>
        <p:nvSpPr>
          <p:cNvPr id="726" name="Google Shape;726;p51"/>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727" name="Google Shape;727;p51"/>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college students need more support to maintain their existing / prior friend groups.</a:t>
            </a:r>
            <a:endParaRPr>
              <a:solidFill>
                <a:srgbClr val="9E9E9E"/>
              </a:solidFill>
              <a:latin typeface="Nunito"/>
              <a:ea typeface="Nunito"/>
              <a:cs typeface="Nunito"/>
              <a:sym typeface="Nunito"/>
            </a:endParaRPr>
          </a:p>
        </p:txBody>
      </p:sp>
      <p:sp>
        <p:nvSpPr>
          <p:cNvPr id="728" name="Google Shape;728;p51"/>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729" name="Google Shape;729;p51"/>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to enable students to make more friends while maintaining good connections with their existing friends.</a:t>
            </a:r>
            <a:endParaRPr>
              <a:solidFill>
                <a:srgbClr val="9E9E9E"/>
              </a:solidFill>
              <a:latin typeface="Nunito"/>
              <a:ea typeface="Nunito"/>
              <a:cs typeface="Nunito"/>
              <a:sym typeface="Nunito"/>
            </a:endParaRPr>
          </a:p>
        </p:txBody>
      </p:sp>
      <p:sp>
        <p:nvSpPr>
          <p:cNvPr id="730" name="Google Shape;730;p51"/>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2"/>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#3 : Grace J.</a:t>
            </a:r>
            <a:endParaRPr sz="2700">
              <a:solidFill>
                <a:srgbClr val="000000"/>
              </a:solidFill>
              <a:latin typeface="Baskervville"/>
              <a:ea typeface="Baskervville"/>
              <a:cs typeface="Baskervville"/>
              <a:sym typeface="Baskervville"/>
            </a:endParaRPr>
          </a:p>
        </p:txBody>
      </p:sp>
      <p:sp>
        <p:nvSpPr>
          <p:cNvPr id="736" name="Google Shape;736;p52"/>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Grace, an ambitious international junior at UPenn studying engineering and business.</a:t>
            </a:r>
            <a:endParaRPr>
              <a:solidFill>
                <a:srgbClr val="9E9E9E"/>
              </a:solidFill>
              <a:latin typeface="Nunito"/>
              <a:ea typeface="Nunito"/>
              <a:cs typeface="Nunito"/>
              <a:sym typeface="Nunito"/>
            </a:endParaRPr>
          </a:p>
        </p:txBody>
      </p:sp>
      <p:sp>
        <p:nvSpPr>
          <p:cNvPr id="737" name="Google Shape;737;p52"/>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738" name="Google Shape;738;p52"/>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despite her willingness to reach out and go to social events offered by the school, Grace doesn’t feel like she has a close group of friends, and that most friends disappear after a while. </a:t>
            </a:r>
            <a:endParaRPr>
              <a:solidFill>
                <a:schemeClr val="accent4"/>
              </a:solidFill>
              <a:latin typeface="Nunito"/>
              <a:ea typeface="Nunito"/>
              <a:cs typeface="Nunito"/>
              <a:sym typeface="Nunito"/>
            </a:endParaRPr>
          </a:p>
        </p:txBody>
      </p:sp>
      <p:sp>
        <p:nvSpPr>
          <p:cNvPr id="739" name="Google Shape;739;p52"/>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were surprised to notice...</a:t>
            </a:r>
            <a:endParaRPr i="1" sz="1800">
              <a:solidFill>
                <a:schemeClr val="accent4"/>
              </a:solidFill>
            </a:endParaRPr>
          </a:p>
        </p:txBody>
      </p:sp>
      <p:sp>
        <p:nvSpPr>
          <p:cNvPr id="740" name="Google Shape;740;p52"/>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college students need more support to maintain their existing / prior friend groups.</a:t>
            </a:r>
            <a:endParaRPr>
              <a:solidFill>
                <a:srgbClr val="9E9E9E"/>
              </a:solidFill>
              <a:latin typeface="Nunito"/>
              <a:ea typeface="Nunito"/>
              <a:cs typeface="Nunito"/>
              <a:sym typeface="Nunito"/>
            </a:endParaRPr>
          </a:p>
        </p:txBody>
      </p:sp>
      <p:sp>
        <p:nvSpPr>
          <p:cNvPr id="741" name="Google Shape;741;p52"/>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742" name="Google Shape;742;p52"/>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to enable students to make more friends while maintaining good connections with their existing friends.</a:t>
            </a:r>
            <a:endParaRPr>
              <a:solidFill>
                <a:srgbClr val="9E9E9E"/>
              </a:solidFill>
              <a:latin typeface="Nunito"/>
              <a:ea typeface="Nunito"/>
              <a:cs typeface="Nunito"/>
              <a:sym typeface="Nunito"/>
            </a:endParaRPr>
          </a:p>
        </p:txBody>
      </p:sp>
      <p:sp>
        <p:nvSpPr>
          <p:cNvPr id="743" name="Google Shape;743;p52"/>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p:nvPr/>
        </p:nvSpPr>
        <p:spPr>
          <a:xfrm>
            <a:off x="318938" y="1611024"/>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txBox="1"/>
          <p:nvPr>
            <p:ph type="title"/>
          </p:nvPr>
        </p:nvSpPr>
        <p:spPr>
          <a:xfrm>
            <a:off x="241260" y="1490221"/>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01</a:t>
            </a:r>
            <a:endParaRPr sz="2400"/>
          </a:p>
        </p:txBody>
      </p:sp>
      <p:sp>
        <p:nvSpPr>
          <p:cNvPr id="457" name="Google Shape;457;p35"/>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58" name="Google Shape;458;p35"/>
          <p:cNvSpPr txBox="1"/>
          <p:nvPr>
            <p:ph idx="9" type="subTitle"/>
          </p:nvPr>
        </p:nvSpPr>
        <p:spPr>
          <a:xfrm>
            <a:off x="906683" y="1568498"/>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Introduction</a:t>
            </a:r>
            <a:endParaRPr sz="1800"/>
          </a:p>
        </p:txBody>
      </p:sp>
      <p:cxnSp>
        <p:nvCxnSpPr>
          <p:cNvPr id="459" name="Google Shape;459;p35"/>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sp>
        <p:nvSpPr>
          <p:cNvPr id="460" name="Google Shape;460;p35"/>
          <p:cNvSpPr/>
          <p:nvPr/>
        </p:nvSpPr>
        <p:spPr>
          <a:xfrm>
            <a:off x="7694100" y="-1263071"/>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3148028" y="1611024"/>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txBox="1"/>
          <p:nvPr>
            <p:ph type="title"/>
          </p:nvPr>
        </p:nvSpPr>
        <p:spPr>
          <a:xfrm>
            <a:off x="3070330" y="1490221"/>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02</a:t>
            </a:r>
            <a:endParaRPr sz="2400"/>
          </a:p>
        </p:txBody>
      </p:sp>
      <p:sp>
        <p:nvSpPr>
          <p:cNvPr id="463" name="Google Shape;463;p35"/>
          <p:cNvSpPr/>
          <p:nvPr/>
        </p:nvSpPr>
        <p:spPr>
          <a:xfrm>
            <a:off x="5977118" y="1611024"/>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txBox="1"/>
          <p:nvPr>
            <p:ph type="title"/>
          </p:nvPr>
        </p:nvSpPr>
        <p:spPr>
          <a:xfrm>
            <a:off x="5899400" y="1468967"/>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03</a:t>
            </a:r>
            <a:endParaRPr sz="2400"/>
          </a:p>
        </p:txBody>
      </p:sp>
      <p:sp>
        <p:nvSpPr>
          <p:cNvPr id="465" name="Google Shape;465;p35"/>
          <p:cNvSpPr txBox="1"/>
          <p:nvPr>
            <p:ph idx="9" type="subTitle"/>
          </p:nvPr>
        </p:nvSpPr>
        <p:spPr>
          <a:xfrm>
            <a:off x="3735773" y="1721173"/>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Additional </a:t>
            </a:r>
            <a:endParaRPr sz="1800"/>
          </a:p>
          <a:p>
            <a:pPr indent="0" lvl="0" marL="0" rtl="0" algn="l">
              <a:spcBef>
                <a:spcPts val="0"/>
              </a:spcBef>
              <a:spcAft>
                <a:spcPts val="0"/>
              </a:spcAft>
              <a:buNone/>
            </a:pPr>
            <a:r>
              <a:rPr lang="en" sz="1800"/>
              <a:t>Interviews</a:t>
            </a:r>
            <a:endParaRPr sz="1800"/>
          </a:p>
        </p:txBody>
      </p:sp>
      <p:sp>
        <p:nvSpPr>
          <p:cNvPr id="466" name="Google Shape;466;p35"/>
          <p:cNvSpPr txBox="1"/>
          <p:nvPr>
            <p:ph idx="9" type="subTitle"/>
          </p:nvPr>
        </p:nvSpPr>
        <p:spPr>
          <a:xfrm>
            <a:off x="6564863" y="1568498"/>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POVs + HMWs</a:t>
            </a:r>
            <a:endParaRPr sz="1800"/>
          </a:p>
        </p:txBody>
      </p:sp>
      <p:sp>
        <p:nvSpPr>
          <p:cNvPr id="467" name="Google Shape;467;p35"/>
          <p:cNvSpPr/>
          <p:nvPr/>
        </p:nvSpPr>
        <p:spPr>
          <a:xfrm>
            <a:off x="324875" y="3224936"/>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txBox="1"/>
          <p:nvPr>
            <p:ph type="title"/>
          </p:nvPr>
        </p:nvSpPr>
        <p:spPr>
          <a:xfrm>
            <a:off x="247198" y="3104133"/>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a:t>
            </a:r>
            <a:r>
              <a:rPr lang="en" sz="2000"/>
              <a:t>4</a:t>
            </a:r>
            <a:endParaRPr sz="2000"/>
          </a:p>
        </p:txBody>
      </p:sp>
      <p:sp>
        <p:nvSpPr>
          <p:cNvPr id="469" name="Google Shape;469;p35"/>
          <p:cNvSpPr txBox="1"/>
          <p:nvPr>
            <p:ph idx="9" type="subTitle"/>
          </p:nvPr>
        </p:nvSpPr>
        <p:spPr>
          <a:xfrm>
            <a:off x="912620" y="3182410"/>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Solutions</a:t>
            </a:r>
            <a:endParaRPr sz="1800"/>
          </a:p>
        </p:txBody>
      </p:sp>
      <p:sp>
        <p:nvSpPr>
          <p:cNvPr id="470" name="Google Shape;470;p35"/>
          <p:cNvSpPr/>
          <p:nvPr/>
        </p:nvSpPr>
        <p:spPr>
          <a:xfrm>
            <a:off x="3153965" y="3224936"/>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txBox="1"/>
          <p:nvPr>
            <p:ph type="title"/>
          </p:nvPr>
        </p:nvSpPr>
        <p:spPr>
          <a:xfrm>
            <a:off x="3076268" y="3104133"/>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a:t>
            </a:r>
            <a:r>
              <a:rPr lang="en" sz="2000"/>
              <a:t>5</a:t>
            </a:r>
            <a:endParaRPr sz="2000"/>
          </a:p>
        </p:txBody>
      </p:sp>
      <p:sp>
        <p:nvSpPr>
          <p:cNvPr id="472" name="Google Shape;472;p35"/>
          <p:cNvSpPr/>
          <p:nvPr/>
        </p:nvSpPr>
        <p:spPr>
          <a:xfrm>
            <a:off x="5983055" y="3224936"/>
            <a:ext cx="530400" cy="530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txBox="1"/>
          <p:nvPr>
            <p:ph type="title"/>
          </p:nvPr>
        </p:nvSpPr>
        <p:spPr>
          <a:xfrm>
            <a:off x="5905338" y="3114760"/>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0</a:t>
            </a:r>
            <a:r>
              <a:rPr lang="en" sz="2000"/>
              <a:t>6</a:t>
            </a:r>
            <a:endParaRPr sz="2000"/>
          </a:p>
        </p:txBody>
      </p:sp>
      <p:sp>
        <p:nvSpPr>
          <p:cNvPr id="474" name="Google Shape;474;p35"/>
          <p:cNvSpPr txBox="1"/>
          <p:nvPr>
            <p:ph idx="9" type="subTitle"/>
          </p:nvPr>
        </p:nvSpPr>
        <p:spPr>
          <a:xfrm>
            <a:off x="3741710" y="3335085"/>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Experience</a:t>
            </a:r>
            <a:r>
              <a:rPr lang="en" sz="1800"/>
              <a:t> </a:t>
            </a:r>
            <a:endParaRPr sz="1800"/>
          </a:p>
          <a:p>
            <a:pPr indent="0" lvl="0" marL="0" rtl="0" algn="l">
              <a:spcBef>
                <a:spcPts val="0"/>
              </a:spcBef>
              <a:spcAft>
                <a:spcPts val="0"/>
              </a:spcAft>
              <a:buNone/>
            </a:pPr>
            <a:r>
              <a:rPr lang="en" sz="1800"/>
              <a:t>Prototyping </a:t>
            </a:r>
            <a:endParaRPr sz="1800"/>
          </a:p>
        </p:txBody>
      </p:sp>
      <p:sp>
        <p:nvSpPr>
          <p:cNvPr id="475" name="Google Shape;475;p35"/>
          <p:cNvSpPr txBox="1"/>
          <p:nvPr>
            <p:ph idx="9" type="subTitle"/>
          </p:nvPr>
        </p:nvSpPr>
        <p:spPr>
          <a:xfrm>
            <a:off x="6570800" y="3182410"/>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Conclusions</a:t>
            </a:r>
            <a:endParaRPr sz="1800"/>
          </a:p>
        </p:txBody>
      </p:sp>
      <p:sp>
        <p:nvSpPr>
          <p:cNvPr id="476" name="Google Shape;476;p35"/>
          <p:cNvSpPr txBox="1"/>
          <p:nvPr/>
        </p:nvSpPr>
        <p:spPr>
          <a:xfrm>
            <a:off x="906675" y="2098900"/>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Nunito"/>
                <a:ea typeface="Nunito"/>
                <a:cs typeface="Nunito"/>
                <a:sym typeface="Nunito"/>
              </a:rPr>
              <a:t>Team intros and </a:t>
            </a:r>
            <a:r>
              <a:rPr lang="en" sz="1200">
                <a:latin typeface="Nunito"/>
                <a:ea typeface="Nunito"/>
                <a:cs typeface="Nunito"/>
                <a:sym typeface="Nunito"/>
              </a:rPr>
              <a:t>project domain</a:t>
            </a:r>
            <a:endParaRPr sz="1200">
              <a:solidFill>
                <a:srgbClr val="000000"/>
              </a:solidFill>
              <a:latin typeface="Nunito"/>
              <a:ea typeface="Nunito"/>
              <a:cs typeface="Nunito"/>
              <a:sym typeface="Nunito"/>
            </a:endParaRPr>
          </a:p>
        </p:txBody>
      </p:sp>
      <p:sp>
        <p:nvSpPr>
          <p:cNvPr id="477" name="Google Shape;477;p35"/>
          <p:cNvSpPr txBox="1"/>
          <p:nvPr/>
        </p:nvSpPr>
        <p:spPr>
          <a:xfrm>
            <a:off x="3728650" y="21772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Interviewee profiles + additional learnings</a:t>
            </a:r>
            <a:endParaRPr sz="1200">
              <a:solidFill>
                <a:srgbClr val="000000"/>
              </a:solidFill>
              <a:latin typeface="Nunito"/>
              <a:ea typeface="Nunito"/>
              <a:cs typeface="Nunito"/>
              <a:sym typeface="Nunito"/>
            </a:endParaRPr>
          </a:p>
        </p:txBody>
      </p:sp>
      <p:sp>
        <p:nvSpPr>
          <p:cNvPr id="478" name="Google Shape;478;p35"/>
          <p:cNvSpPr txBox="1"/>
          <p:nvPr/>
        </p:nvSpPr>
        <p:spPr>
          <a:xfrm>
            <a:off x="6550625" y="21687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Initial POVs, selected POVs, and generating HMWs</a:t>
            </a:r>
            <a:endParaRPr sz="1200">
              <a:solidFill>
                <a:srgbClr val="000000"/>
              </a:solidFill>
              <a:latin typeface="Nunito"/>
              <a:ea typeface="Nunito"/>
              <a:cs typeface="Nunito"/>
              <a:sym typeface="Nunito"/>
            </a:endParaRPr>
          </a:p>
        </p:txBody>
      </p:sp>
      <p:sp>
        <p:nvSpPr>
          <p:cNvPr id="479" name="Google Shape;479;p35"/>
          <p:cNvSpPr txBox="1"/>
          <p:nvPr/>
        </p:nvSpPr>
        <p:spPr>
          <a:xfrm>
            <a:off x="933000" y="3712800"/>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Developing</a:t>
            </a:r>
            <a:r>
              <a:rPr lang="en" sz="1200">
                <a:latin typeface="Nunito"/>
                <a:ea typeface="Nunito"/>
                <a:cs typeface="Nunito"/>
                <a:sym typeface="Nunito"/>
              </a:rPr>
              <a:t> and selecting our top 3 solutions</a:t>
            </a:r>
            <a:endParaRPr sz="1200">
              <a:solidFill>
                <a:srgbClr val="000000"/>
              </a:solidFill>
              <a:latin typeface="Nunito"/>
              <a:ea typeface="Nunito"/>
              <a:cs typeface="Nunito"/>
              <a:sym typeface="Nunito"/>
            </a:endParaRPr>
          </a:p>
        </p:txBody>
      </p:sp>
      <p:sp>
        <p:nvSpPr>
          <p:cNvPr id="480" name="Google Shape;480;p35"/>
          <p:cNvSpPr txBox="1"/>
          <p:nvPr/>
        </p:nvSpPr>
        <p:spPr>
          <a:xfrm>
            <a:off x="3728650" y="386547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Testing key assumptions</a:t>
            </a:r>
            <a:endParaRPr sz="1200">
              <a:solidFill>
                <a:srgbClr val="000000"/>
              </a:solidFill>
              <a:latin typeface="Nunito"/>
              <a:ea typeface="Nunito"/>
              <a:cs typeface="Nunito"/>
              <a:sym typeface="Nunito"/>
            </a:endParaRPr>
          </a:p>
        </p:txBody>
      </p:sp>
      <p:sp>
        <p:nvSpPr>
          <p:cNvPr id="481" name="Google Shape;481;p35"/>
          <p:cNvSpPr txBox="1"/>
          <p:nvPr/>
        </p:nvSpPr>
        <p:spPr>
          <a:xfrm>
            <a:off x="6631625" y="37553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What’s next?</a:t>
            </a:r>
            <a:endParaRPr sz="1200">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3"/>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#3 : Grace J.</a:t>
            </a:r>
            <a:endParaRPr sz="2700">
              <a:solidFill>
                <a:srgbClr val="000000"/>
              </a:solidFill>
              <a:latin typeface="Baskervville"/>
              <a:ea typeface="Baskervville"/>
              <a:cs typeface="Baskervville"/>
              <a:sym typeface="Baskervville"/>
            </a:endParaRPr>
          </a:p>
        </p:txBody>
      </p:sp>
      <p:sp>
        <p:nvSpPr>
          <p:cNvPr id="749" name="Google Shape;749;p53"/>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Grace, an ambitious international junior at UPenn studying engineering and business.</a:t>
            </a:r>
            <a:endParaRPr>
              <a:solidFill>
                <a:srgbClr val="9E9E9E"/>
              </a:solidFill>
              <a:latin typeface="Nunito"/>
              <a:ea typeface="Nunito"/>
              <a:cs typeface="Nunito"/>
              <a:sym typeface="Nunito"/>
            </a:endParaRPr>
          </a:p>
        </p:txBody>
      </p:sp>
      <p:sp>
        <p:nvSpPr>
          <p:cNvPr id="750" name="Google Shape;750;p53"/>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751" name="Google Shape;751;p53"/>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despite her willingness to reach out and go to social events offered by the school, Grace doesn’t feel like she has a close group of friends, and that most friends disappear after a while. </a:t>
            </a:r>
            <a:endParaRPr>
              <a:solidFill>
                <a:srgbClr val="9E9E9E"/>
              </a:solidFill>
              <a:latin typeface="Nunito"/>
              <a:ea typeface="Nunito"/>
              <a:cs typeface="Nunito"/>
              <a:sym typeface="Nunito"/>
            </a:endParaRPr>
          </a:p>
        </p:txBody>
      </p:sp>
      <p:sp>
        <p:nvSpPr>
          <p:cNvPr id="752" name="Google Shape;752;p53"/>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753" name="Google Shape;753;p53"/>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college students need more support to maintain their existing / prior friend groups.</a:t>
            </a:r>
            <a:endParaRPr>
              <a:solidFill>
                <a:schemeClr val="accent4"/>
              </a:solidFill>
              <a:latin typeface="Nunito"/>
              <a:ea typeface="Nunito"/>
              <a:cs typeface="Nunito"/>
              <a:sym typeface="Nunito"/>
            </a:endParaRPr>
          </a:p>
        </p:txBody>
      </p:sp>
      <p:sp>
        <p:nvSpPr>
          <p:cNvPr id="754" name="Google Shape;754;p53"/>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We wonder if this means...</a:t>
            </a:r>
            <a:endParaRPr i="1" sz="1800">
              <a:solidFill>
                <a:schemeClr val="accent4"/>
              </a:solidFill>
            </a:endParaRPr>
          </a:p>
        </p:txBody>
      </p:sp>
      <p:sp>
        <p:nvSpPr>
          <p:cNvPr id="755" name="Google Shape;755;p53"/>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to enable students to make more friends while maintaining good connections with their existing friends.</a:t>
            </a:r>
            <a:endParaRPr>
              <a:solidFill>
                <a:srgbClr val="9E9E9E"/>
              </a:solidFill>
              <a:latin typeface="Nunito"/>
              <a:ea typeface="Nunito"/>
              <a:cs typeface="Nunito"/>
              <a:sym typeface="Nunito"/>
            </a:endParaRPr>
          </a:p>
        </p:txBody>
      </p:sp>
      <p:sp>
        <p:nvSpPr>
          <p:cNvPr id="756" name="Google Shape;756;p53"/>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It would be game changing...</a:t>
            </a:r>
            <a:endParaRPr i="1" sz="1800">
              <a:solidFill>
                <a:srgbClr val="9E9E9E"/>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4"/>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POV #3 : Grace J.</a:t>
            </a:r>
            <a:endParaRPr sz="2700">
              <a:solidFill>
                <a:srgbClr val="000000"/>
              </a:solidFill>
              <a:latin typeface="Baskervville"/>
              <a:ea typeface="Baskervville"/>
              <a:cs typeface="Baskervville"/>
              <a:sym typeface="Baskervville"/>
            </a:endParaRPr>
          </a:p>
        </p:txBody>
      </p:sp>
      <p:sp>
        <p:nvSpPr>
          <p:cNvPr id="762" name="Google Shape;762;p54"/>
          <p:cNvSpPr txBox="1"/>
          <p:nvPr/>
        </p:nvSpPr>
        <p:spPr>
          <a:xfrm>
            <a:off x="492000" y="1374204"/>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Grace, an ambitious international junior at UPenn studying engineering and business.</a:t>
            </a:r>
            <a:endParaRPr>
              <a:solidFill>
                <a:srgbClr val="9E9E9E"/>
              </a:solidFill>
              <a:latin typeface="Nunito"/>
              <a:ea typeface="Nunito"/>
              <a:cs typeface="Nunito"/>
              <a:sym typeface="Nunito"/>
            </a:endParaRPr>
          </a:p>
        </p:txBody>
      </p:sp>
      <p:sp>
        <p:nvSpPr>
          <p:cNvPr id="763" name="Google Shape;763;p54"/>
          <p:cNvSpPr txBox="1"/>
          <p:nvPr/>
        </p:nvSpPr>
        <p:spPr>
          <a:xfrm>
            <a:off x="438152" y="1024325"/>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met…</a:t>
            </a:r>
            <a:endParaRPr i="1" sz="1800">
              <a:solidFill>
                <a:srgbClr val="9E9E9E"/>
              </a:solidFill>
            </a:endParaRPr>
          </a:p>
        </p:txBody>
      </p:sp>
      <p:sp>
        <p:nvSpPr>
          <p:cNvPr id="764" name="Google Shape;764;p54"/>
          <p:cNvSpPr txBox="1"/>
          <p:nvPr/>
        </p:nvSpPr>
        <p:spPr>
          <a:xfrm>
            <a:off x="492000" y="2326261"/>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despite her willingness to reach out and social events offered by the school, Grace doesn’t feel like she has a close group of friends, and that most friends disappear after a while. </a:t>
            </a:r>
            <a:endParaRPr>
              <a:solidFill>
                <a:srgbClr val="9E9E9E"/>
              </a:solidFill>
              <a:latin typeface="Nunito"/>
              <a:ea typeface="Nunito"/>
              <a:cs typeface="Nunito"/>
              <a:sym typeface="Nunito"/>
            </a:endParaRPr>
          </a:p>
        </p:txBody>
      </p:sp>
      <p:sp>
        <p:nvSpPr>
          <p:cNvPr id="765" name="Google Shape;765;p54"/>
          <p:cNvSpPr txBox="1"/>
          <p:nvPr/>
        </p:nvSpPr>
        <p:spPr>
          <a:xfrm>
            <a:off x="438152" y="1976382"/>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were surprised to notice...</a:t>
            </a:r>
            <a:endParaRPr i="1" sz="1800">
              <a:solidFill>
                <a:srgbClr val="9E9E9E"/>
              </a:solidFill>
            </a:endParaRPr>
          </a:p>
        </p:txBody>
      </p:sp>
      <p:sp>
        <p:nvSpPr>
          <p:cNvPr id="766" name="Google Shape;766;p54"/>
          <p:cNvSpPr txBox="1"/>
          <p:nvPr/>
        </p:nvSpPr>
        <p:spPr>
          <a:xfrm>
            <a:off x="492000" y="3278318"/>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E9E9E"/>
                </a:solidFill>
                <a:latin typeface="Nunito"/>
                <a:ea typeface="Nunito"/>
                <a:cs typeface="Nunito"/>
                <a:sym typeface="Nunito"/>
              </a:rPr>
              <a:t>college students need more support to maintain their existing / prior friend groups.</a:t>
            </a:r>
            <a:endParaRPr>
              <a:solidFill>
                <a:srgbClr val="9E9E9E"/>
              </a:solidFill>
              <a:latin typeface="Nunito"/>
              <a:ea typeface="Nunito"/>
              <a:cs typeface="Nunito"/>
              <a:sym typeface="Nunito"/>
            </a:endParaRPr>
          </a:p>
        </p:txBody>
      </p:sp>
      <p:sp>
        <p:nvSpPr>
          <p:cNvPr id="767" name="Google Shape;767;p54"/>
          <p:cNvSpPr txBox="1"/>
          <p:nvPr/>
        </p:nvSpPr>
        <p:spPr>
          <a:xfrm>
            <a:off x="438152" y="2928440"/>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We wonder if this means...</a:t>
            </a:r>
            <a:endParaRPr i="1" sz="1800">
              <a:solidFill>
                <a:srgbClr val="9E9E9E"/>
              </a:solidFill>
            </a:endParaRPr>
          </a:p>
        </p:txBody>
      </p:sp>
      <p:sp>
        <p:nvSpPr>
          <p:cNvPr id="768" name="Google Shape;768;p54"/>
          <p:cNvSpPr txBox="1"/>
          <p:nvPr/>
        </p:nvSpPr>
        <p:spPr>
          <a:xfrm>
            <a:off x="492000" y="4230376"/>
            <a:ext cx="79320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Nunito"/>
                <a:ea typeface="Nunito"/>
                <a:cs typeface="Nunito"/>
                <a:sym typeface="Nunito"/>
              </a:rPr>
              <a:t>to enable students to make more friends while maintaining good connections with their existing friends.</a:t>
            </a:r>
            <a:endParaRPr>
              <a:solidFill>
                <a:schemeClr val="accent4"/>
              </a:solidFill>
              <a:latin typeface="Nunito"/>
              <a:ea typeface="Nunito"/>
              <a:cs typeface="Nunito"/>
              <a:sym typeface="Nunito"/>
            </a:endParaRPr>
          </a:p>
        </p:txBody>
      </p:sp>
      <p:sp>
        <p:nvSpPr>
          <p:cNvPr id="769" name="Google Shape;769;p54"/>
          <p:cNvSpPr txBox="1"/>
          <p:nvPr/>
        </p:nvSpPr>
        <p:spPr>
          <a:xfrm>
            <a:off x="438152" y="3880497"/>
            <a:ext cx="447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4"/>
                </a:solidFill>
                <a:latin typeface="Baskervville"/>
                <a:ea typeface="Baskervville"/>
                <a:cs typeface="Baskervville"/>
                <a:sym typeface="Baskervville"/>
              </a:rPr>
              <a:t>It would be game changing...</a:t>
            </a:r>
            <a:endParaRPr i="1" sz="1800">
              <a:solidFill>
                <a:schemeClr val="accent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5"/>
          <p:cNvSpPr txBox="1"/>
          <p:nvPr/>
        </p:nvSpPr>
        <p:spPr>
          <a:xfrm>
            <a:off x="715100" y="1820597"/>
            <a:ext cx="22953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000000"/>
                </a:solidFill>
                <a:latin typeface="Baskervville"/>
                <a:ea typeface="Baskervville"/>
                <a:cs typeface="Baskervville"/>
                <a:sym typeface="Baskervville"/>
              </a:rPr>
              <a:t>1.</a:t>
            </a:r>
            <a:endParaRPr sz="5000">
              <a:solidFill>
                <a:srgbClr val="000000"/>
              </a:solidFill>
              <a:latin typeface="Baskervville"/>
              <a:ea typeface="Baskervville"/>
              <a:cs typeface="Baskervville"/>
              <a:sym typeface="Baskervville"/>
            </a:endParaRPr>
          </a:p>
        </p:txBody>
      </p:sp>
      <p:sp>
        <p:nvSpPr>
          <p:cNvPr id="775" name="Google Shape;775;p55"/>
          <p:cNvSpPr txBox="1"/>
          <p:nvPr/>
        </p:nvSpPr>
        <p:spPr>
          <a:xfrm>
            <a:off x="3424350" y="1820597"/>
            <a:ext cx="22953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rgbClr val="000000"/>
                </a:solidFill>
                <a:latin typeface="Baskervville"/>
                <a:ea typeface="Baskervville"/>
                <a:cs typeface="Baskervville"/>
                <a:sym typeface="Baskervville"/>
              </a:rPr>
              <a:t>2.</a:t>
            </a:r>
            <a:endParaRPr sz="5000">
              <a:solidFill>
                <a:srgbClr val="000000"/>
              </a:solidFill>
              <a:latin typeface="Baskervville"/>
              <a:ea typeface="Baskervville"/>
              <a:cs typeface="Baskervville"/>
              <a:sym typeface="Baskervville"/>
            </a:endParaRPr>
          </a:p>
        </p:txBody>
      </p:sp>
      <p:sp>
        <p:nvSpPr>
          <p:cNvPr id="776" name="Google Shape;776;p55"/>
          <p:cNvSpPr txBox="1"/>
          <p:nvPr/>
        </p:nvSpPr>
        <p:spPr>
          <a:xfrm>
            <a:off x="6133600" y="1820600"/>
            <a:ext cx="22950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300">
                <a:solidFill>
                  <a:srgbClr val="000000"/>
                </a:solidFill>
                <a:latin typeface="Baskervville"/>
                <a:ea typeface="Baskervville"/>
                <a:cs typeface="Baskervville"/>
                <a:sym typeface="Baskervville"/>
              </a:rPr>
              <a:t>3.</a:t>
            </a:r>
            <a:endParaRPr sz="4300">
              <a:solidFill>
                <a:srgbClr val="000000"/>
              </a:solidFill>
              <a:latin typeface="Baskervville"/>
              <a:ea typeface="Baskervville"/>
              <a:cs typeface="Baskervville"/>
              <a:sym typeface="Baskervville"/>
            </a:endParaRPr>
          </a:p>
        </p:txBody>
      </p:sp>
      <p:sp>
        <p:nvSpPr>
          <p:cNvPr id="777" name="Google Shape;777;p55"/>
          <p:cNvSpPr txBox="1"/>
          <p:nvPr/>
        </p:nvSpPr>
        <p:spPr>
          <a:xfrm>
            <a:off x="715400" y="2648900"/>
            <a:ext cx="2295000" cy="117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latin typeface="Baskervville"/>
                <a:ea typeface="Baskervville"/>
                <a:cs typeface="Baskervville"/>
                <a:sym typeface="Baskervville"/>
              </a:rPr>
              <a:t>Importance of Social Bonds</a:t>
            </a:r>
            <a:endParaRPr i="1" sz="2200">
              <a:solidFill>
                <a:srgbClr val="000000"/>
              </a:solidFill>
              <a:latin typeface="Baskervville"/>
              <a:ea typeface="Baskervville"/>
              <a:cs typeface="Baskervville"/>
              <a:sym typeface="Baskervville"/>
            </a:endParaRPr>
          </a:p>
          <a:p>
            <a:pPr indent="0" lvl="0" marL="0" rtl="0" algn="ctr">
              <a:spcBef>
                <a:spcPts val="0"/>
              </a:spcBef>
              <a:spcAft>
                <a:spcPts val="0"/>
              </a:spcAft>
              <a:buNone/>
            </a:pPr>
            <a:r>
              <a:rPr lang="en" sz="3000">
                <a:latin typeface="Baskervville"/>
                <a:ea typeface="Baskervville"/>
                <a:cs typeface="Baskervville"/>
                <a:sym typeface="Baskervville"/>
              </a:rPr>
              <a:t>🤝</a:t>
            </a:r>
            <a:endParaRPr sz="3000">
              <a:solidFill>
                <a:srgbClr val="000000"/>
              </a:solidFill>
              <a:latin typeface="Baskervville"/>
              <a:ea typeface="Baskervville"/>
              <a:cs typeface="Baskervville"/>
              <a:sym typeface="Baskervville"/>
            </a:endParaRPr>
          </a:p>
        </p:txBody>
      </p:sp>
      <p:sp>
        <p:nvSpPr>
          <p:cNvPr id="778" name="Google Shape;778;p55"/>
          <p:cNvSpPr txBox="1"/>
          <p:nvPr/>
        </p:nvSpPr>
        <p:spPr>
          <a:xfrm>
            <a:off x="3424650" y="2648902"/>
            <a:ext cx="2295000" cy="1176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latin typeface="Baskervville"/>
                <a:ea typeface="Baskervville"/>
                <a:cs typeface="Baskervville"/>
                <a:sym typeface="Baskervville"/>
              </a:rPr>
              <a:t>Need for work-life balance </a:t>
            </a:r>
            <a:endParaRPr i="1" sz="2200">
              <a:solidFill>
                <a:srgbClr val="000000"/>
              </a:solidFill>
              <a:latin typeface="Baskervville"/>
              <a:ea typeface="Baskervville"/>
              <a:cs typeface="Baskervville"/>
              <a:sym typeface="Baskervville"/>
            </a:endParaRPr>
          </a:p>
          <a:p>
            <a:pPr indent="0" lvl="0" marL="0" rtl="0" algn="ctr">
              <a:spcBef>
                <a:spcPts val="0"/>
              </a:spcBef>
              <a:spcAft>
                <a:spcPts val="0"/>
              </a:spcAft>
              <a:buNone/>
            </a:pPr>
            <a:r>
              <a:rPr lang="en" sz="3000">
                <a:latin typeface="Baskervville"/>
                <a:ea typeface="Baskervville"/>
                <a:cs typeface="Baskervville"/>
                <a:sym typeface="Baskervville"/>
              </a:rPr>
              <a:t>⚖️</a:t>
            </a:r>
            <a:endParaRPr sz="3000">
              <a:solidFill>
                <a:srgbClr val="000000"/>
              </a:solidFill>
              <a:latin typeface="Baskervville"/>
              <a:ea typeface="Baskervville"/>
              <a:cs typeface="Baskervville"/>
              <a:sym typeface="Baskervville"/>
            </a:endParaRPr>
          </a:p>
        </p:txBody>
      </p:sp>
      <p:sp>
        <p:nvSpPr>
          <p:cNvPr id="779" name="Google Shape;779;p55"/>
          <p:cNvSpPr txBox="1"/>
          <p:nvPr/>
        </p:nvSpPr>
        <p:spPr>
          <a:xfrm>
            <a:off x="6133900" y="2991800"/>
            <a:ext cx="2295000" cy="152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latin typeface="Baskervville"/>
                <a:ea typeface="Baskervville"/>
                <a:cs typeface="Baskervville"/>
                <a:sym typeface="Baskervville"/>
              </a:rPr>
              <a:t>Negative emotions surrounding social</a:t>
            </a:r>
            <a:r>
              <a:rPr i="1" lang="en" sz="2200">
                <a:latin typeface="Baskervville"/>
                <a:ea typeface="Baskervville"/>
                <a:cs typeface="Baskervville"/>
                <a:sym typeface="Baskervville"/>
              </a:rPr>
              <a:t> planning</a:t>
            </a:r>
            <a:endParaRPr i="1" sz="2200">
              <a:latin typeface="Baskervville"/>
              <a:ea typeface="Baskervville"/>
              <a:cs typeface="Baskervville"/>
              <a:sym typeface="Baskervville"/>
            </a:endParaRPr>
          </a:p>
          <a:p>
            <a:pPr indent="0" lvl="0" marL="0" rtl="0" algn="ctr">
              <a:spcBef>
                <a:spcPts val="0"/>
              </a:spcBef>
              <a:spcAft>
                <a:spcPts val="0"/>
              </a:spcAft>
              <a:buNone/>
            </a:pPr>
            <a:r>
              <a:rPr lang="en" sz="3000">
                <a:latin typeface="Baskervville"/>
                <a:ea typeface="Baskervville"/>
                <a:cs typeface="Baskervville"/>
                <a:sym typeface="Baskervville"/>
              </a:rPr>
              <a:t>❌</a:t>
            </a:r>
            <a:endParaRPr sz="3000">
              <a:solidFill>
                <a:srgbClr val="000000"/>
              </a:solidFill>
              <a:latin typeface="Baskervville"/>
              <a:ea typeface="Baskervville"/>
              <a:cs typeface="Baskervville"/>
              <a:sym typeface="Baskervville"/>
            </a:endParaRPr>
          </a:p>
        </p:txBody>
      </p:sp>
      <p:sp>
        <p:nvSpPr>
          <p:cNvPr id="780" name="Google Shape;780;p55"/>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Baskervville"/>
                <a:ea typeface="Baskervville"/>
                <a:cs typeface="Baskervville"/>
                <a:sym typeface="Baskervville"/>
              </a:rPr>
              <a:t>POV Takeaways</a:t>
            </a:r>
            <a:endParaRPr sz="3500">
              <a:solidFill>
                <a:srgbClr val="000000"/>
              </a:solidFill>
              <a:latin typeface="Baskervville"/>
              <a:ea typeface="Baskervville"/>
              <a:cs typeface="Baskervville"/>
              <a:sym typeface="Baskervvil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pSp>
        <p:nvGrpSpPr>
          <p:cNvPr id="785" name="Google Shape;785;p56"/>
          <p:cNvGrpSpPr/>
          <p:nvPr/>
        </p:nvGrpSpPr>
        <p:grpSpPr>
          <a:xfrm>
            <a:off x="0" y="2245850"/>
            <a:ext cx="1213500" cy="1766400"/>
            <a:chOff x="0" y="3380425"/>
            <a:chExt cx="1213500" cy="1766400"/>
          </a:xfrm>
        </p:grpSpPr>
        <p:sp>
          <p:nvSpPr>
            <p:cNvPr id="786" name="Google Shape;786;p56"/>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56"/>
          <p:cNvSpPr/>
          <p:nvPr/>
        </p:nvSpPr>
        <p:spPr>
          <a:xfrm>
            <a:off x="967903"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txBox="1"/>
          <p:nvPr>
            <p:ph idx="1" type="subTitle"/>
          </p:nvPr>
        </p:nvSpPr>
        <p:spPr>
          <a:xfrm>
            <a:off x="229763" y="2853950"/>
            <a:ext cx="2768100" cy="11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HMW make social hangouts feel productive?</a:t>
            </a:r>
            <a:endParaRPr/>
          </a:p>
        </p:txBody>
      </p:sp>
      <p:sp>
        <p:nvSpPr>
          <p:cNvPr id="790" name="Google Shape;790;p56"/>
          <p:cNvSpPr txBox="1"/>
          <p:nvPr>
            <p:ph type="title"/>
          </p:nvPr>
        </p:nvSpPr>
        <p:spPr>
          <a:xfrm>
            <a:off x="720000" y="30382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 HMWs</a:t>
            </a:r>
            <a:endParaRPr/>
          </a:p>
        </p:txBody>
      </p:sp>
      <p:grpSp>
        <p:nvGrpSpPr>
          <p:cNvPr id="791" name="Google Shape;791;p56"/>
          <p:cNvGrpSpPr/>
          <p:nvPr/>
        </p:nvGrpSpPr>
        <p:grpSpPr>
          <a:xfrm>
            <a:off x="1304922" y="1709648"/>
            <a:ext cx="617793" cy="609888"/>
            <a:chOff x="-937025" y="2064750"/>
            <a:chExt cx="292225" cy="291450"/>
          </a:xfrm>
        </p:grpSpPr>
        <p:sp>
          <p:nvSpPr>
            <p:cNvPr id="792" name="Google Shape;792;p56"/>
            <p:cNvSpPr/>
            <p:nvPr/>
          </p:nvSpPr>
          <p:spPr>
            <a:xfrm>
              <a:off x="-834625" y="2134850"/>
              <a:ext cx="86650" cy="85075"/>
            </a:xfrm>
            <a:custGeom>
              <a:rect b="b" l="l" r="r" t="t"/>
              <a:pathLst>
                <a:path extrusionOk="0" h="3403" w="3466">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936225" y="2304975"/>
              <a:ext cx="289850" cy="51225"/>
            </a:xfrm>
            <a:custGeom>
              <a:rect b="b" l="l" r="r" t="t"/>
              <a:pathLst>
                <a:path extrusionOk="0" h="2049" w="11594">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937025" y="2064750"/>
              <a:ext cx="292225" cy="223125"/>
            </a:xfrm>
            <a:custGeom>
              <a:rect b="b" l="l" r="r" t="t"/>
              <a:pathLst>
                <a:path extrusionOk="0" h="8925" w="11689">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56"/>
          <p:cNvSpPr/>
          <p:nvPr/>
        </p:nvSpPr>
        <p:spPr>
          <a:xfrm>
            <a:off x="3894028"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txBox="1"/>
          <p:nvPr>
            <p:ph idx="1" type="subTitle"/>
          </p:nvPr>
        </p:nvSpPr>
        <p:spPr>
          <a:xfrm>
            <a:off x="3155888" y="2853950"/>
            <a:ext cx="2768100" cy="11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HMW make scheduling feel less confrontational?</a:t>
            </a:r>
            <a:endParaRPr/>
          </a:p>
        </p:txBody>
      </p:sp>
      <p:grpSp>
        <p:nvGrpSpPr>
          <p:cNvPr id="797" name="Google Shape;797;p56"/>
          <p:cNvGrpSpPr/>
          <p:nvPr/>
        </p:nvGrpSpPr>
        <p:grpSpPr>
          <a:xfrm>
            <a:off x="4242702" y="1668182"/>
            <a:ext cx="617801" cy="609876"/>
            <a:chOff x="685475" y="2318350"/>
            <a:chExt cx="297750" cy="296200"/>
          </a:xfrm>
        </p:grpSpPr>
        <p:sp>
          <p:nvSpPr>
            <p:cNvPr id="798" name="Google Shape;798;p56"/>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56"/>
          <p:cNvSpPr/>
          <p:nvPr/>
        </p:nvSpPr>
        <p:spPr>
          <a:xfrm>
            <a:off x="6843503"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txBox="1"/>
          <p:nvPr>
            <p:ph idx="1" type="subTitle"/>
          </p:nvPr>
        </p:nvSpPr>
        <p:spPr>
          <a:xfrm>
            <a:off x="6105363" y="2853950"/>
            <a:ext cx="2768100" cy="115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HMW turn weak ties (from classes) into strong ties?</a:t>
            </a:r>
            <a:endParaRPr/>
          </a:p>
        </p:txBody>
      </p:sp>
      <p:sp>
        <p:nvSpPr>
          <p:cNvPr id="803" name="Google Shape;803;p56"/>
          <p:cNvSpPr/>
          <p:nvPr/>
        </p:nvSpPr>
        <p:spPr>
          <a:xfrm>
            <a:off x="7157125" y="1709662"/>
            <a:ext cx="641680" cy="60986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6"/>
          <p:cNvSpPr txBox="1"/>
          <p:nvPr/>
        </p:nvSpPr>
        <p:spPr>
          <a:xfrm>
            <a:off x="1051025" y="2278038"/>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POV #2</a:t>
            </a:r>
            <a:endParaRPr sz="1200">
              <a:solidFill>
                <a:schemeClr val="accent4"/>
              </a:solidFill>
              <a:latin typeface="Nunito"/>
              <a:ea typeface="Nunito"/>
              <a:cs typeface="Nunito"/>
              <a:sym typeface="Nunito"/>
            </a:endParaRPr>
          </a:p>
        </p:txBody>
      </p:sp>
      <p:sp>
        <p:nvSpPr>
          <p:cNvPr id="805" name="Google Shape;805;p56"/>
          <p:cNvSpPr txBox="1"/>
          <p:nvPr/>
        </p:nvSpPr>
        <p:spPr>
          <a:xfrm>
            <a:off x="3988800" y="2278050"/>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POV #1</a:t>
            </a:r>
            <a:endParaRPr sz="1200">
              <a:solidFill>
                <a:schemeClr val="accent4"/>
              </a:solidFill>
              <a:latin typeface="Nunito"/>
              <a:ea typeface="Nunito"/>
              <a:cs typeface="Nunito"/>
              <a:sym typeface="Nunito"/>
            </a:endParaRPr>
          </a:p>
        </p:txBody>
      </p:sp>
      <p:sp>
        <p:nvSpPr>
          <p:cNvPr id="806" name="Google Shape;806;p56"/>
          <p:cNvSpPr txBox="1"/>
          <p:nvPr/>
        </p:nvSpPr>
        <p:spPr>
          <a:xfrm>
            <a:off x="6911521" y="2254146"/>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POV #3</a:t>
            </a:r>
            <a:endParaRPr sz="1200">
              <a:solidFill>
                <a:schemeClr val="accent4"/>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grpSp>
        <p:nvGrpSpPr>
          <p:cNvPr id="811" name="Google Shape;811;p57"/>
          <p:cNvGrpSpPr/>
          <p:nvPr/>
        </p:nvGrpSpPr>
        <p:grpSpPr>
          <a:xfrm>
            <a:off x="0" y="2245850"/>
            <a:ext cx="1213500" cy="1766400"/>
            <a:chOff x="0" y="3380425"/>
            <a:chExt cx="1213500" cy="1766400"/>
          </a:xfrm>
        </p:grpSpPr>
        <p:sp>
          <p:nvSpPr>
            <p:cNvPr id="812" name="Google Shape;812;p5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57"/>
          <p:cNvSpPr/>
          <p:nvPr/>
        </p:nvSpPr>
        <p:spPr>
          <a:xfrm>
            <a:off x="967903"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txBox="1"/>
          <p:nvPr>
            <p:ph idx="1" type="subTitle"/>
          </p:nvPr>
        </p:nvSpPr>
        <p:spPr>
          <a:xfrm>
            <a:off x="408550" y="2630950"/>
            <a:ext cx="2410500" cy="197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Create a platform that allows people to alert/notify each other by setting statuses when they are free, lonely, etc.</a:t>
            </a:r>
            <a:endParaRPr sz="1800"/>
          </a:p>
        </p:txBody>
      </p:sp>
      <p:sp>
        <p:nvSpPr>
          <p:cNvPr id="816" name="Google Shape;816;p57"/>
          <p:cNvSpPr txBox="1"/>
          <p:nvPr>
            <p:ph type="title"/>
          </p:nvPr>
        </p:nvSpPr>
        <p:spPr>
          <a:xfrm>
            <a:off x="720000" y="30382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3 Solutions</a:t>
            </a:r>
            <a:endParaRPr/>
          </a:p>
        </p:txBody>
      </p:sp>
      <p:sp>
        <p:nvSpPr>
          <p:cNvPr id="817" name="Google Shape;817;p57"/>
          <p:cNvSpPr/>
          <p:nvPr/>
        </p:nvSpPr>
        <p:spPr>
          <a:xfrm>
            <a:off x="3894028"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txBox="1"/>
          <p:nvPr>
            <p:ph idx="1" type="subTitle"/>
          </p:nvPr>
        </p:nvSpPr>
        <p:spPr>
          <a:xfrm>
            <a:off x="3354800" y="2853950"/>
            <a:ext cx="2370300" cy="176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A platform where friends in a group get responsibility to plan an event (the responsibility rotates per week/biweekly).</a:t>
            </a:r>
            <a:endParaRPr sz="1800"/>
          </a:p>
        </p:txBody>
      </p:sp>
      <p:sp>
        <p:nvSpPr>
          <p:cNvPr id="819" name="Google Shape;819;p57"/>
          <p:cNvSpPr/>
          <p:nvPr/>
        </p:nvSpPr>
        <p:spPr>
          <a:xfrm>
            <a:off x="6843503" y="1451088"/>
            <a:ext cx="1291800" cy="1277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7"/>
          <p:cNvSpPr txBox="1"/>
          <p:nvPr>
            <p:ph idx="1" type="subTitle"/>
          </p:nvPr>
        </p:nvSpPr>
        <p:spPr>
          <a:xfrm>
            <a:off x="6260850" y="2903725"/>
            <a:ext cx="2612700" cy="207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t>Tinder-style app where you can swipe right on people you want to be better friends with (match people w/ mutual interest!)</a:t>
            </a:r>
            <a:endParaRPr sz="1800"/>
          </a:p>
          <a:p>
            <a:pPr indent="0" lvl="0" marL="0" rtl="0" algn="ctr">
              <a:spcBef>
                <a:spcPts val="0"/>
              </a:spcBef>
              <a:spcAft>
                <a:spcPts val="0"/>
              </a:spcAft>
              <a:buNone/>
            </a:pPr>
            <a:r>
              <a:t/>
            </a:r>
            <a:endParaRPr/>
          </a:p>
        </p:txBody>
      </p:sp>
      <p:sp>
        <p:nvSpPr>
          <p:cNvPr id="821" name="Google Shape;821;p57"/>
          <p:cNvSpPr/>
          <p:nvPr/>
        </p:nvSpPr>
        <p:spPr>
          <a:xfrm>
            <a:off x="7157125" y="1709662"/>
            <a:ext cx="641680" cy="60986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7"/>
          <p:cNvSpPr txBox="1"/>
          <p:nvPr/>
        </p:nvSpPr>
        <p:spPr>
          <a:xfrm>
            <a:off x="1051025" y="2278038"/>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HMW #2</a:t>
            </a:r>
            <a:endParaRPr sz="1200">
              <a:solidFill>
                <a:schemeClr val="accent4"/>
              </a:solidFill>
              <a:latin typeface="Nunito"/>
              <a:ea typeface="Nunito"/>
              <a:cs typeface="Nunito"/>
              <a:sym typeface="Nunito"/>
            </a:endParaRPr>
          </a:p>
        </p:txBody>
      </p:sp>
      <p:sp>
        <p:nvSpPr>
          <p:cNvPr id="823" name="Google Shape;823;p57"/>
          <p:cNvSpPr txBox="1"/>
          <p:nvPr/>
        </p:nvSpPr>
        <p:spPr>
          <a:xfrm>
            <a:off x="3988800" y="2278050"/>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HMW #2</a:t>
            </a:r>
            <a:endParaRPr sz="1200">
              <a:solidFill>
                <a:schemeClr val="accent4"/>
              </a:solidFill>
              <a:latin typeface="Nunito"/>
              <a:ea typeface="Nunito"/>
              <a:cs typeface="Nunito"/>
              <a:sym typeface="Nunito"/>
            </a:endParaRPr>
          </a:p>
        </p:txBody>
      </p:sp>
      <p:sp>
        <p:nvSpPr>
          <p:cNvPr id="824" name="Google Shape;824;p57"/>
          <p:cNvSpPr txBox="1"/>
          <p:nvPr/>
        </p:nvSpPr>
        <p:spPr>
          <a:xfrm>
            <a:off x="6911521" y="2254146"/>
            <a:ext cx="11256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Nunito"/>
                <a:ea typeface="Nunito"/>
                <a:cs typeface="Nunito"/>
                <a:sym typeface="Nunito"/>
              </a:rPr>
              <a:t>HMW</a:t>
            </a:r>
            <a:r>
              <a:rPr lang="en" sz="1200">
                <a:solidFill>
                  <a:schemeClr val="accent4"/>
                </a:solidFill>
                <a:latin typeface="Nunito"/>
                <a:ea typeface="Nunito"/>
                <a:cs typeface="Nunito"/>
                <a:sym typeface="Nunito"/>
              </a:rPr>
              <a:t> #3</a:t>
            </a:r>
            <a:endParaRPr sz="1200">
              <a:solidFill>
                <a:schemeClr val="accent4"/>
              </a:solidFill>
              <a:latin typeface="Nunito"/>
              <a:ea typeface="Nunito"/>
              <a:cs typeface="Nunito"/>
              <a:sym typeface="Nunito"/>
            </a:endParaRPr>
          </a:p>
        </p:txBody>
      </p:sp>
      <p:grpSp>
        <p:nvGrpSpPr>
          <p:cNvPr id="825" name="Google Shape;825;p57"/>
          <p:cNvGrpSpPr/>
          <p:nvPr/>
        </p:nvGrpSpPr>
        <p:grpSpPr>
          <a:xfrm>
            <a:off x="4194885" y="1623157"/>
            <a:ext cx="713438" cy="713409"/>
            <a:chOff x="1049375" y="2680675"/>
            <a:chExt cx="297725" cy="297725"/>
          </a:xfrm>
        </p:grpSpPr>
        <p:sp>
          <p:nvSpPr>
            <p:cNvPr id="826" name="Google Shape;826;p57"/>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7"/>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57"/>
          <p:cNvSpPr/>
          <p:nvPr/>
        </p:nvSpPr>
        <p:spPr>
          <a:xfrm>
            <a:off x="1304350" y="1731100"/>
            <a:ext cx="641720" cy="56698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8"/>
          <p:cNvSpPr txBox="1"/>
          <p:nvPr>
            <p:ph idx="1" type="subTitle"/>
          </p:nvPr>
        </p:nvSpPr>
        <p:spPr>
          <a:xfrm>
            <a:off x="554775" y="1289250"/>
            <a:ext cx="57234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accent3"/>
                </a:solidFill>
              </a:rPr>
              <a:t>Solution</a:t>
            </a:r>
            <a:r>
              <a:rPr i="1" lang="en" sz="1400">
                <a:solidFill>
                  <a:schemeClr val="accent3"/>
                </a:solidFill>
              </a:rPr>
              <a:t>: Notifying friend groups through emotion and activity statuses </a:t>
            </a:r>
            <a:endParaRPr i="1" sz="1400">
              <a:solidFill>
                <a:schemeClr val="accent3"/>
              </a:solidFill>
            </a:endParaRPr>
          </a:p>
        </p:txBody>
      </p:sp>
      <p:sp>
        <p:nvSpPr>
          <p:cNvPr id="834" name="Google Shape;834;p58"/>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1.</a:t>
            </a:r>
            <a:endParaRPr/>
          </a:p>
        </p:txBody>
      </p:sp>
      <p:sp>
        <p:nvSpPr>
          <p:cNvPr id="835" name="Google Shape;835;p58"/>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Assumption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36" name="Google Shape;836;p58"/>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People are willing to share and update their emotional status or what they’re currently doing at the moment. </a:t>
            </a:r>
            <a:endParaRPr sz="1400"/>
          </a:p>
        </p:txBody>
      </p:sp>
      <p:sp>
        <p:nvSpPr>
          <p:cNvPr id="837" name="Google Shape;837;p58"/>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Prototype Description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838" name="Google Shape;838;p58"/>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9E9E9E"/>
                </a:solidFill>
              </a:rPr>
              <a:t>We created a group chat of people in an existing friend group and asked them to text their emotional status and any activities they were willing to share throughout the day. At the end of the day, we asked participants to reflect on the experience to gauge their comfort levels and enthusiasm for continuing this type of experience. </a:t>
            </a:r>
            <a:endParaRPr sz="1400">
              <a:solidFill>
                <a:srgbClr val="9E9E9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59"/>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1.</a:t>
            </a:r>
            <a:endParaRPr/>
          </a:p>
        </p:txBody>
      </p:sp>
      <p:sp>
        <p:nvSpPr>
          <p:cNvPr id="844" name="Google Shape;844;p59"/>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Assumption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845" name="Google Shape;845;p59"/>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9E9E9E"/>
                </a:solidFill>
              </a:rPr>
              <a:t>People are willing to share and update their emotional status or what they’re currently doing at the moment. </a:t>
            </a:r>
            <a:endParaRPr sz="1400">
              <a:solidFill>
                <a:srgbClr val="9E9E9E"/>
              </a:solidFill>
            </a:endParaRPr>
          </a:p>
          <a:p>
            <a:pPr indent="0" lvl="0" marL="0" rtl="0" algn="l">
              <a:spcBef>
                <a:spcPts val="0"/>
              </a:spcBef>
              <a:spcAft>
                <a:spcPts val="0"/>
              </a:spcAft>
              <a:buNone/>
            </a:pPr>
            <a:r>
              <a:t/>
            </a:r>
            <a:endParaRPr sz="1400">
              <a:solidFill>
                <a:srgbClr val="9E9E9E"/>
              </a:solidFill>
            </a:endParaRPr>
          </a:p>
          <a:p>
            <a:pPr indent="0" lvl="0" marL="0" rtl="0" algn="l">
              <a:spcBef>
                <a:spcPts val="0"/>
              </a:spcBef>
              <a:spcAft>
                <a:spcPts val="0"/>
              </a:spcAft>
              <a:buNone/>
            </a:pPr>
            <a:r>
              <a:t/>
            </a:r>
            <a:endParaRPr sz="1400">
              <a:solidFill>
                <a:srgbClr val="9E9E9E"/>
              </a:solidFill>
            </a:endParaRPr>
          </a:p>
        </p:txBody>
      </p:sp>
      <p:sp>
        <p:nvSpPr>
          <p:cNvPr id="846" name="Google Shape;846;p59"/>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Prototype Description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47" name="Google Shape;847;p59"/>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We created a group chat of people in an existing friend group and asked them to text their emotional status and any activities they were willing to share throughout the day. At the end of the day, we asked participants to reflect on the experience to gauge their comfort levels and enthusiasm for continuing this type of experience.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848" name="Google Shape;848;p59"/>
          <p:cNvSpPr txBox="1"/>
          <p:nvPr>
            <p:ph idx="1" type="subTitle"/>
          </p:nvPr>
        </p:nvSpPr>
        <p:spPr>
          <a:xfrm>
            <a:off x="554775" y="1289250"/>
            <a:ext cx="57234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accent3"/>
                </a:solidFill>
              </a:rPr>
              <a:t>Solution</a:t>
            </a:r>
            <a:r>
              <a:rPr i="1" lang="en" sz="1400">
                <a:solidFill>
                  <a:schemeClr val="accent3"/>
                </a:solidFill>
              </a:rPr>
              <a:t>: Notifying friend groups through emotion and activity statuses </a:t>
            </a:r>
            <a:endParaRPr i="1" sz="14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60"/>
          <p:cNvSpPr txBox="1"/>
          <p:nvPr>
            <p:ph type="title"/>
          </p:nvPr>
        </p:nvSpPr>
        <p:spPr>
          <a:xfrm>
            <a:off x="1108500" y="272700"/>
            <a:ext cx="69270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Experience Prototype 1.</a:t>
            </a:r>
            <a:endParaRPr sz="3600"/>
          </a:p>
        </p:txBody>
      </p:sp>
      <p:pic>
        <p:nvPicPr>
          <p:cNvPr id="854" name="Google Shape;854;p60"/>
          <p:cNvPicPr preferRelativeResize="0"/>
          <p:nvPr/>
        </p:nvPicPr>
        <p:blipFill rotWithShape="1">
          <a:blip r:embed="rId3">
            <a:alphaModFix/>
          </a:blip>
          <a:srcRect b="0" l="0" r="11394" t="6742"/>
          <a:stretch/>
        </p:blipFill>
        <p:spPr>
          <a:xfrm>
            <a:off x="48875" y="1220513"/>
            <a:ext cx="1665199" cy="3115827"/>
          </a:xfrm>
          <a:prstGeom prst="rect">
            <a:avLst/>
          </a:prstGeom>
          <a:noFill/>
          <a:ln>
            <a:noFill/>
          </a:ln>
        </p:spPr>
      </p:pic>
      <p:pic>
        <p:nvPicPr>
          <p:cNvPr id="855" name="Google Shape;855;p60"/>
          <p:cNvPicPr preferRelativeResize="0"/>
          <p:nvPr/>
        </p:nvPicPr>
        <p:blipFill rotWithShape="1">
          <a:blip r:embed="rId4">
            <a:alphaModFix/>
          </a:blip>
          <a:srcRect b="0" l="0" r="11551" t="5078"/>
          <a:stretch/>
        </p:blipFill>
        <p:spPr>
          <a:xfrm>
            <a:off x="1824174" y="1199463"/>
            <a:ext cx="1655113" cy="3157949"/>
          </a:xfrm>
          <a:prstGeom prst="rect">
            <a:avLst/>
          </a:prstGeom>
          <a:noFill/>
          <a:ln>
            <a:noFill/>
          </a:ln>
        </p:spPr>
      </p:pic>
      <p:pic>
        <p:nvPicPr>
          <p:cNvPr id="856" name="Google Shape;856;p60"/>
          <p:cNvPicPr preferRelativeResize="0"/>
          <p:nvPr/>
        </p:nvPicPr>
        <p:blipFill rotWithShape="1">
          <a:blip r:embed="rId5">
            <a:alphaModFix/>
          </a:blip>
          <a:srcRect b="0" l="0" r="4489" t="8966"/>
          <a:stretch/>
        </p:blipFill>
        <p:spPr>
          <a:xfrm>
            <a:off x="3589374" y="1199475"/>
            <a:ext cx="1863625" cy="3157924"/>
          </a:xfrm>
          <a:prstGeom prst="rect">
            <a:avLst/>
          </a:prstGeom>
          <a:noFill/>
          <a:ln>
            <a:noFill/>
          </a:ln>
        </p:spPr>
      </p:pic>
      <p:pic>
        <p:nvPicPr>
          <p:cNvPr id="857" name="Google Shape;857;p60"/>
          <p:cNvPicPr preferRelativeResize="0"/>
          <p:nvPr/>
        </p:nvPicPr>
        <p:blipFill rotWithShape="1">
          <a:blip r:embed="rId6">
            <a:alphaModFix/>
          </a:blip>
          <a:srcRect b="6950" l="0" r="11047" t="3016"/>
          <a:stretch/>
        </p:blipFill>
        <p:spPr>
          <a:xfrm>
            <a:off x="5538100" y="1199487"/>
            <a:ext cx="1754775" cy="3157898"/>
          </a:xfrm>
          <a:prstGeom prst="rect">
            <a:avLst/>
          </a:prstGeom>
          <a:noFill/>
          <a:ln>
            <a:noFill/>
          </a:ln>
        </p:spPr>
      </p:pic>
      <p:pic>
        <p:nvPicPr>
          <p:cNvPr id="858" name="Google Shape;858;p60"/>
          <p:cNvPicPr preferRelativeResize="0"/>
          <p:nvPr/>
        </p:nvPicPr>
        <p:blipFill rotWithShape="1">
          <a:blip r:embed="rId7">
            <a:alphaModFix/>
          </a:blip>
          <a:srcRect b="0" l="0" r="6085" t="5446"/>
          <a:stretch/>
        </p:blipFill>
        <p:spPr>
          <a:xfrm>
            <a:off x="7378000" y="1208100"/>
            <a:ext cx="1754775" cy="31406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1"/>
          <p:cNvSpPr txBox="1"/>
          <p:nvPr>
            <p:ph type="title"/>
          </p:nvPr>
        </p:nvSpPr>
        <p:spPr>
          <a:xfrm>
            <a:off x="239850" y="219675"/>
            <a:ext cx="86643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Results</a:t>
            </a:r>
            <a:endParaRPr sz="3600"/>
          </a:p>
        </p:txBody>
      </p:sp>
      <p:sp>
        <p:nvSpPr>
          <p:cNvPr id="864" name="Google Shape;864;p61"/>
          <p:cNvSpPr txBox="1"/>
          <p:nvPr/>
        </p:nvSpPr>
        <p:spPr>
          <a:xfrm>
            <a:off x="490350" y="9090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Participants</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65" name="Google Shape;865;p61"/>
          <p:cNvSpPr txBox="1"/>
          <p:nvPr>
            <p:ph idx="1" type="subTitle"/>
          </p:nvPr>
        </p:nvSpPr>
        <p:spPr>
          <a:xfrm>
            <a:off x="490350" y="1355475"/>
            <a:ext cx="7976400" cy="71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Group 1: </a:t>
            </a:r>
            <a:r>
              <a:rPr lang="en" sz="1400"/>
              <a:t>3 friends from UMich, recruited through Kristine</a:t>
            </a:r>
            <a:endParaRPr sz="1400"/>
          </a:p>
          <a:p>
            <a:pPr indent="-317500" lvl="0" marL="457200" rtl="0" algn="l">
              <a:spcBef>
                <a:spcPts val="0"/>
              </a:spcBef>
              <a:spcAft>
                <a:spcPts val="0"/>
              </a:spcAft>
              <a:buSzPts val="1400"/>
              <a:buChar char="✳"/>
            </a:pPr>
            <a:r>
              <a:rPr b="1" lang="en" sz="1400"/>
              <a:t>Group 2: </a:t>
            </a:r>
            <a:r>
              <a:rPr lang="en" sz="1400"/>
              <a:t>Junior from Northwestern recruited through Evelyn </a:t>
            </a:r>
            <a:endParaRPr sz="1400"/>
          </a:p>
        </p:txBody>
      </p:sp>
      <p:sp>
        <p:nvSpPr>
          <p:cNvPr id="866" name="Google Shape;866;p61"/>
          <p:cNvSpPr txBox="1"/>
          <p:nvPr/>
        </p:nvSpPr>
        <p:spPr>
          <a:xfrm>
            <a:off x="490350" y="2156600"/>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Worked</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67" name="Google Shape;867;p61"/>
          <p:cNvSpPr txBox="1"/>
          <p:nvPr>
            <p:ph idx="1" type="subTitle"/>
          </p:nvPr>
        </p:nvSpPr>
        <p:spPr>
          <a:xfrm>
            <a:off x="490350" y="2603000"/>
            <a:ext cx="4081800" cy="156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Users were consistently updating on </a:t>
            </a:r>
            <a:r>
              <a:rPr lang="en" sz="1400"/>
              <a:t>emotions</a:t>
            </a:r>
            <a:r>
              <a:rPr lang="en" sz="1400"/>
              <a:t> and activities, no matter how mundane</a:t>
            </a:r>
            <a:endParaRPr sz="1400"/>
          </a:p>
          <a:p>
            <a:pPr indent="-317500" lvl="0" marL="457200" rtl="0" algn="l">
              <a:spcBef>
                <a:spcPts val="0"/>
              </a:spcBef>
              <a:spcAft>
                <a:spcPts val="0"/>
              </a:spcAft>
              <a:buSzPts val="1400"/>
              <a:buChar char="✳"/>
            </a:pPr>
            <a:r>
              <a:rPr lang="en" sz="1400"/>
              <a:t>General comfort in updating their life </a:t>
            </a:r>
            <a:endParaRPr sz="1400"/>
          </a:p>
          <a:p>
            <a:pPr indent="-317500" lvl="0" marL="457200" rtl="0" algn="l">
              <a:spcBef>
                <a:spcPts val="0"/>
              </a:spcBef>
              <a:spcAft>
                <a:spcPts val="0"/>
              </a:spcAft>
              <a:buSzPts val="1400"/>
              <a:buChar char="✳"/>
            </a:pPr>
            <a:r>
              <a:rPr lang="en" sz="1400"/>
              <a:t>Wide variety of things shared throughout the updates</a:t>
            </a:r>
            <a:endParaRPr sz="1400"/>
          </a:p>
        </p:txBody>
      </p:sp>
      <p:sp>
        <p:nvSpPr>
          <p:cNvPr id="868" name="Google Shape;868;p61"/>
          <p:cNvSpPr txBox="1"/>
          <p:nvPr/>
        </p:nvSpPr>
        <p:spPr>
          <a:xfrm>
            <a:off x="4572150" y="2156600"/>
            <a:ext cx="28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Didn’t Work</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69" name="Google Shape;869;p61"/>
          <p:cNvSpPr txBox="1"/>
          <p:nvPr>
            <p:ph idx="1" type="subTitle"/>
          </p:nvPr>
        </p:nvSpPr>
        <p:spPr>
          <a:xfrm>
            <a:off x="4572150" y="2603000"/>
            <a:ext cx="4081800" cy="135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Some users felt like it was interesting but not much of a benefit </a:t>
            </a:r>
            <a:endParaRPr sz="1400"/>
          </a:p>
          <a:p>
            <a:pPr indent="-317500" lvl="0" marL="457200" rtl="0" algn="l">
              <a:spcBef>
                <a:spcPts val="0"/>
              </a:spcBef>
              <a:spcAft>
                <a:spcPts val="0"/>
              </a:spcAft>
              <a:buSzPts val="1400"/>
              <a:buChar char="✳"/>
            </a:pPr>
            <a:r>
              <a:rPr lang="en" sz="1400"/>
              <a:t>Users didn’t like having to remember sending updates throughout the day</a:t>
            </a:r>
            <a:endParaRPr sz="1400"/>
          </a:p>
          <a:p>
            <a:pPr indent="-317500" lvl="0" marL="457200" rtl="0" algn="l">
              <a:spcBef>
                <a:spcPts val="0"/>
              </a:spcBef>
              <a:spcAft>
                <a:spcPts val="0"/>
              </a:spcAft>
              <a:buSzPts val="1400"/>
              <a:buChar char="✳"/>
            </a:pPr>
            <a:r>
              <a:rPr lang="en" sz="1400"/>
              <a:t>Not many “strong emotions” were shared</a:t>
            </a:r>
            <a:endParaRPr sz="1400"/>
          </a:p>
          <a:p>
            <a:pPr indent="-317500" lvl="0" marL="457200" rtl="0" algn="l">
              <a:spcBef>
                <a:spcPts val="0"/>
              </a:spcBef>
              <a:spcAft>
                <a:spcPts val="0"/>
              </a:spcAft>
              <a:buSzPts val="1400"/>
              <a:buChar char="✳"/>
            </a:pPr>
            <a:r>
              <a:rPr lang="en" sz="1400"/>
              <a:t>Felt too awkward sharing trivial things</a:t>
            </a:r>
            <a:endParaRPr sz="1400"/>
          </a:p>
        </p:txBody>
      </p:sp>
      <p:sp>
        <p:nvSpPr>
          <p:cNvPr id="870" name="Google Shape;870;p61"/>
          <p:cNvSpPr txBox="1"/>
          <p:nvPr/>
        </p:nvSpPr>
        <p:spPr>
          <a:xfrm>
            <a:off x="490350" y="4172600"/>
            <a:ext cx="82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 Assumption was </a:t>
            </a:r>
            <a:r>
              <a:rPr b="1" i="1" lang="en" sz="1800">
                <a:solidFill>
                  <a:schemeClr val="dk1"/>
                </a:solidFill>
                <a:latin typeface="Baskervville"/>
                <a:ea typeface="Baskervville"/>
                <a:cs typeface="Baskervville"/>
                <a:sym typeface="Baskervville"/>
              </a:rPr>
              <a:t>valid</a:t>
            </a:r>
            <a:r>
              <a:rPr i="1" lang="en" sz="1800">
                <a:solidFill>
                  <a:schemeClr val="dk1"/>
                </a:solidFill>
                <a:latin typeface="Baskervville"/>
                <a:ea typeface="Baskervville"/>
                <a:cs typeface="Baskervville"/>
                <a:sym typeface="Baskervville"/>
              </a:rPr>
              <a:t> as all participants were willing to share a variety of updates</a:t>
            </a:r>
            <a:endParaRPr i="1" sz="1700">
              <a:solidFill>
                <a:schemeClr val="dk1"/>
              </a:solidFill>
              <a:latin typeface="Baskervville"/>
              <a:ea typeface="Baskervville"/>
              <a:cs typeface="Baskervville"/>
              <a:sym typeface="Baskervvill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2"/>
          <p:cNvSpPr txBox="1"/>
          <p:nvPr>
            <p:ph idx="1" type="subTitle"/>
          </p:nvPr>
        </p:nvSpPr>
        <p:spPr>
          <a:xfrm>
            <a:off x="554775" y="1289250"/>
            <a:ext cx="50277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accent3"/>
                </a:solidFill>
              </a:rPr>
              <a:t>Solution</a:t>
            </a:r>
            <a:r>
              <a:rPr i="1" lang="en" sz="1400">
                <a:solidFill>
                  <a:schemeClr val="accent3"/>
                </a:solidFill>
              </a:rPr>
              <a:t>: Rotating roles for social planning in friend groups</a:t>
            </a:r>
            <a:endParaRPr i="1" sz="1400">
              <a:solidFill>
                <a:schemeClr val="accent3"/>
              </a:solidFill>
            </a:endParaRPr>
          </a:p>
        </p:txBody>
      </p:sp>
      <p:sp>
        <p:nvSpPr>
          <p:cNvPr id="876" name="Google Shape;876;p62"/>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2.</a:t>
            </a:r>
            <a:endParaRPr/>
          </a:p>
        </p:txBody>
      </p:sp>
      <p:sp>
        <p:nvSpPr>
          <p:cNvPr id="877" name="Google Shape;877;p62"/>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Assumption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78" name="Google Shape;878;p62"/>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People see scheduling as a something they have to go out of their way for.</a:t>
            </a:r>
            <a:endParaRPr sz="1400"/>
          </a:p>
        </p:txBody>
      </p:sp>
      <p:sp>
        <p:nvSpPr>
          <p:cNvPr id="879" name="Google Shape;879;p62"/>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Prototype Description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880" name="Google Shape;880;p62"/>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9E9E9E"/>
                </a:solidFill>
              </a:rPr>
              <a:t>People in an existing group of friends were instructed to fill out a when2meet to find available times.  Then, each participant was instructed to create an event idea, given the names of the other friends in the friend group and a weekday/time. Once all members have planned an event, they were the given the event dates and times scheduled over the next three weeks, each being led by one host.</a:t>
            </a:r>
            <a:endParaRPr sz="1400">
              <a:solidFill>
                <a:srgbClr val="9E9E9E"/>
              </a:solidFill>
            </a:endParaRPr>
          </a:p>
          <a:p>
            <a:pPr indent="0" lvl="0" marL="0" rtl="0" algn="l">
              <a:spcBef>
                <a:spcPts val="0"/>
              </a:spcBef>
              <a:spcAft>
                <a:spcPts val="0"/>
              </a:spcAft>
              <a:buNone/>
            </a:pPr>
            <a:r>
              <a:t/>
            </a:r>
            <a:endParaRPr sz="1400">
              <a:solidFill>
                <a:srgbClr val="9E9E9E"/>
              </a:solidFill>
            </a:endParaRPr>
          </a:p>
          <a:p>
            <a:pPr indent="0" lvl="0" marL="0" rtl="0" algn="l">
              <a:spcBef>
                <a:spcPts val="0"/>
              </a:spcBef>
              <a:spcAft>
                <a:spcPts val="0"/>
              </a:spcAft>
              <a:buNone/>
            </a:pPr>
            <a:r>
              <a:t/>
            </a:r>
            <a:endParaRPr sz="1400">
              <a:solidFill>
                <a:srgbClr val="9E9E9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6"/>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000000"/>
                </a:solidFill>
                <a:latin typeface="Baskervville"/>
                <a:ea typeface="Baskervville"/>
                <a:cs typeface="Baskervville"/>
                <a:sym typeface="Baskervville"/>
              </a:rPr>
              <a:t>Meet the team!</a:t>
            </a:r>
            <a:endParaRPr sz="3500">
              <a:solidFill>
                <a:srgbClr val="000000"/>
              </a:solidFill>
              <a:latin typeface="Baskervville"/>
              <a:ea typeface="Baskervville"/>
              <a:cs typeface="Baskervville"/>
              <a:sym typeface="Baskervville"/>
            </a:endParaRPr>
          </a:p>
        </p:txBody>
      </p:sp>
      <p:sp>
        <p:nvSpPr>
          <p:cNvPr id="487" name="Google Shape;487;p36"/>
          <p:cNvSpPr/>
          <p:nvPr/>
        </p:nvSpPr>
        <p:spPr>
          <a:xfrm>
            <a:off x="478913" y="1487500"/>
            <a:ext cx="1765500" cy="1765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88" name="Google Shape;488;p36"/>
          <p:cNvSpPr/>
          <p:nvPr/>
        </p:nvSpPr>
        <p:spPr>
          <a:xfrm>
            <a:off x="2619137" y="1487500"/>
            <a:ext cx="1765500" cy="1765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89" name="Google Shape;489;p36"/>
          <p:cNvSpPr/>
          <p:nvPr/>
        </p:nvSpPr>
        <p:spPr>
          <a:xfrm>
            <a:off x="4759361" y="1487500"/>
            <a:ext cx="1765500" cy="1765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90" name="Google Shape;490;p36"/>
          <p:cNvSpPr/>
          <p:nvPr/>
        </p:nvSpPr>
        <p:spPr>
          <a:xfrm>
            <a:off x="6899585" y="1487500"/>
            <a:ext cx="1765500" cy="17655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pic>
        <p:nvPicPr>
          <p:cNvPr id="491" name="Google Shape;491;p36"/>
          <p:cNvPicPr preferRelativeResize="0"/>
          <p:nvPr/>
        </p:nvPicPr>
        <p:blipFill rotWithShape="1">
          <a:blip r:embed="rId3">
            <a:alphaModFix/>
          </a:blip>
          <a:srcRect b="27669" l="19188" r="21717" t="27673"/>
          <a:stretch/>
        </p:blipFill>
        <p:spPr>
          <a:xfrm>
            <a:off x="2670437" y="1532650"/>
            <a:ext cx="1662900" cy="1675200"/>
          </a:xfrm>
          <a:prstGeom prst="ellipse">
            <a:avLst/>
          </a:prstGeom>
          <a:noFill/>
          <a:ln>
            <a:noFill/>
          </a:ln>
        </p:spPr>
      </p:pic>
      <p:sp>
        <p:nvSpPr>
          <p:cNvPr id="492" name="Google Shape;492;p36"/>
          <p:cNvSpPr txBox="1"/>
          <p:nvPr/>
        </p:nvSpPr>
        <p:spPr>
          <a:xfrm>
            <a:off x="27833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Carolyn Lee</a:t>
            </a:r>
            <a:endParaRPr b="1">
              <a:solidFill>
                <a:srgbClr val="000000"/>
              </a:solidFill>
              <a:latin typeface="Nunito"/>
              <a:ea typeface="Nunito"/>
              <a:cs typeface="Nunito"/>
              <a:sym typeface="Nunito"/>
            </a:endParaRPr>
          </a:p>
        </p:txBody>
      </p:sp>
      <p:sp>
        <p:nvSpPr>
          <p:cNvPr id="493" name="Google Shape;493;p36"/>
          <p:cNvSpPr txBox="1"/>
          <p:nvPr/>
        </p:nvSpPr>
        <p:spPr>
          <a:xfrm>
            <a:off x="6431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Kristine Ma</a:t>
            </a:r>
            <a:endParaRPr b="1">
              <a:solidFill>
                <a:srgbClr val="000000"/>
              </a:solidFill>
              <a:latin typeface="Nunito"/>
              <a:ea typeface="Nunito"/>
              <a:cs typeface="Nunito"/>
              <a:sym typeface="Nunito"/>
            </a:endParaRPr>
          </a:p>
        </p:txBody>
      </p:sp>
      <p:sp>
        <p:nvSpPr>
          <p:cNvPr id="494" name="Google Shape;494;p36"/>
          <p:cNvSpPr txBox="1"/>
          <p:nvPr/>
        </p:nvSpPr>
        <p:spPr>
          <a:xfrm>
            <a:off x="49235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Lucas Wang</a:t>
            </a:r>
            <a:endParaRPr b="1">
              <a:solidFill>
                <a:srgbClr val="000000"/>
              </a:solidFill>
              <a:latin typeface="Nunito"/>
              <a:ea typeface="Nunito"/>
              <a:cs typeface="Nunito"/>
              <a:sym typeface="Nunito"/>
            </a:endParaRPr>
          </a:p>
        </p:txBody>
      </p:sp>
      <p:sp>
        <p:nvSpPr>
          <p:cNvPr id="495" name="Google Shape;495;p36"/>
          <p:cNvSpPr txBox="1"/>
          <p:nvPr/>
        </p:nvSpPr>
        <p:spPr>
          <a:xfrm>
            <a:off x="70637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Evelyn Song</a:t>
            </a:r>
            <a:endParaRPr b="1">
              <a:solidFill>
                <a:srgbClr val="000000"/>
              </a:solidFill>
              <a:latin typeface="Nunito"/>
              <a:ea typeface="Nunito"/>
              <a:cs typeface="Nunito"/>
              <a:sym typeface="Nunito"/>
            </a:endParaRPr>
          </a:p>
        </p:txBody>
      </p:sp>
      <p:sp>
        <p:nvSpPr>
          <p:cNvPr id="496" name="Google Shape;496;p36"/>
          <p:cNvSpPr txBox="1"/>
          <p:nvPr/>
        </p:nvSpPr>
        <p:spPr>
          <a:xfrm>
            <a:off x="27833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Computer Science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497" name="Google Shape;497;p36"/>
          <p:cNvSpPr txBox="1"/>
          <p:nvPr/>
        </p:nvSpPr>
        <p:spPr>
          <a:xfrm>
            <a:off x="6431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Symbolic Systems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498" name="Google Shape;498;p36"/>
          <p:cNvSpPr txBox="1"/>
          <p:nvPr/>
        </p:nvSpPr>
        <p:spPr>
          <a:xfrm>
            <a:off x="70637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Human Biology + CS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499" name="Google Shape;499;p36"/>
          <p:cNvSpPr txBox="1"/>
          <p:nvPr/>
        </p:nvSpPr>
        <p:spPr>
          <a:xfrm>
            <a:off x="49235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Sophomore</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Design + </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CS (HCI)</a:t>
            </a:r>
            <a:endParaRPr>
              <a:solidFill>
                <a:srgbClr val="000000"/>
              </a:solidFill>
              <a:latin typeface="Nunito"/>
              <a:ea typeface="Nunito"/>
              <a:cs typeface="Nunito"/>
              <a:sym typeface="Nunito"/>
            </a:endParaRPr>
          </a:p>
        </p:txBody>
      </p:sp>
      <p:pic>
        <p:nvPicPr>
          <p:cNvPr id="500" name="Google Shape;500;p36"/>
          <p:cNvPicPr preferRelativeResize="0"/>
          <p:nvPr/>
        </p:nvPicPr>
        <p:blipFill rotWithShape="1">
          <a:blip r:embed="rId4">
            <a:alphaModFix/>
          </a:blip>
          <a:srcRect b="8283" l="0" r="0" t="5524"/>
          <a:stretch/>
        </p:blipFill>
        <p:spPr>
          <a:xfrm>
            <a:off x="4791750" y="1532650"/>
            <a:ext cx="1700700" cy="1675200"/>
          </a:xfrm>
          <a:prstGeom prst="ellipse">
            <a:avLst/>
          </a:prstGeom>
          <a:noFill/>
          <a:ln>
            <a:noFill/>
          </a:ln>
        </p:spPr>
      </p:pic>
      <p:pic>
        <p:nvPicPr>
          <p:cNvPr id="501" name="Google Shape;501;p36"/>
          <p:cNvPicPr preferRelativeResize="0"/>
          <p:nvPr/>
        </p:nvPicPr>
        <p:blipFill rotWithShape="1">
          <a:blip r:embed="rId5">
            <a:alphaModFix/>
          </a:blip>
          <a:srcRect b="3697" l="0" r="0" t="8483"/>
          <a:stretch/>
        </p:blipFill>
        <p:spPr>
          <a:xfrm>
            <a:off x="6950875" y="1538800"/>
            <a:ext cx="1662900" cy="1662900"/>
          </a:xfrm>
          <a:prstGeom prst="ellipse">
            <a:avLst/>
          </a:prstGeom>
          <a:noFill/>
          <a:ln cap="flat" cmpd="sng" w="9525">
            <a:solidFill>
              <a:schemeClr val="accent3"/>
            </a:solidFill>
            <a:prstDash val="solid"/>
            <a:round/>
            <a:headEnd len="sm" w="sm" type="none"/>
            <a:tailEnd len="sm" w="sm" type="none"/>
          </a:ln>
        </p:spPr>
      </p:pic>
      <p:pic>
        <p:nvPicPr>
          <p:cNvPr id="502" name="Google Shape;502;p36"/>
          <p:cNvPicPr preferRelativeResize="0"/>
          <p:nvPr/>
        </p:nvPicPr>
        <p:blipFill rotWithShape="1">
          <a:blip r:embed="rId6">
            <a:alphaModFix/>
          </a:blip>
          <a:srcRect b="7176" l="0" r="0" t="7185"/>
          <a:stretch/>
        </p:blipFill>
        <p:spPr>
          <a:xfrm>
            <a:off x="530237" y="1532650"/>
            <a:ext cx="1662900" cy="16752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3"/>
          <p:cNvSpPr txBox="1"/>
          <p:nvPr>
            <p:ph idx="1" type="subTitle"/>
          </p:nvPr>
        </p:nvSpPr>
        <p:spPr>
          <a:xfrm>
            <a:off x="554775" y="1289250"/>
            <a:ext cx="50277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1400">
                <a:solidFill>
                  <a:schemeClr val="accent3"/>
                </a:solidFill>
              </a:rPr>
              <a:t>Solution</a:t>
            </a:r>
            <a:r>
              <a:rPr i="1" lang="en" sz="1400">
                <a:solidFill>
                  <a:schemeClr val="accent3"/>
                </a:solidFill>
              </a:rPr>
              <a:t>: Rotating roles for social planning in friend groups</a:t>
            </a:r>
            <a:endParaRPr i="1" sz="1400">
              <a:solidFill>
                <a:schemeClr val="accent3"/>
              </a:solidFill>
            </a:endParaRPr>
          </a:p>
          <a:p>
            <a:pPr indent="0" lvl="0" marL="0" rtl="0" algn="l">
              <a:spcBef>
                <a:spcPts val="0"/>
              </a:spcBef>
              <a:spcAft>
                <a:spcPts val="0"/>
              </a:spcAft>
              <a:buNone/>
            </a:pPr>
            <a:r>
              <a:t/>
            </a:r>
            <a:endParaRPr b="1" i="1" sz="1400">
              <a:solidFill>
                <a:schemeClr val="accent3"/>
              </a:solidFill>
            </a:endParaRPr>
          </a:p>
        </p:txBody>
      </p:sp>
      <p:sp>
        <p:nvSpPr>
          <p:cNvPr id="886" name="Google Shape;886;p63"/>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2.</a:t>
            </a:r>
            <a:endParaRPr/>
          </a:p>
        </p:txBody>
      </p:sp>
      <p:sp>
        <p:nvSpPr>
          <p:cNvPr id="887" name="Google Shape;887;p63"/>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Assumption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888" name="Google Shape;888;p63"/>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9E9E9E"/>
                </a:solidFill>
              </a:rPr>
              <a:t>People see scheduling as a something they have to go out of their way for.</a:t>
            </a:r>
            <a:endParaRPr sz="1400">
              <a:solidFill>
                <a:srgbClr val="9E9E9E"/>
              </a:solidFill>
            </a:endParaRPr>
          </a:p>
          <a:p>
            <a:pPr indent="0" lvl="0" marL="0" rtl="0" algn="l">
              <a:spcBef>
                <a:spcPts val="0"/>
              </a:spcBef>
              <a:spcAft>
                <a:spcPts val="0"/>
              </a:spcAft>
              <a:buClr>
                <a:schemeClr val="dk1"/>
              </a:buClr>
              <a:buSzPts val="1100"/>
              <a:buFont typeface="Arial"/>
              <a:buNone/>
            </a:pPr>
            <a:r>
              <a:t/>
            </a:r>
            <a:endParaRPr sz="1400">
              <a:solidFill>
                <a:srgbClr val="9E9E9E"/>
              </a:solidFill>
            </a:endParaRPr>
          </a:p>
          <a:p>
            <a:pPr indent="0" lvl="0" marL="0" rtl="0" algn="l">
              <a:spcBef>
                <a:spcPts val="0"/>
              </a:spcBef>
              <a:spcAft>
                <a:spcPts val="0"/>
              </a:spcAft>
              <a:buNone/>
            </a:pPr>
            <a:r>
              <a:t/>
            </a:r>
            <a:endParaRPr sz="1400">
              <a:solidFill>
                <a:srgbClr val="9E9E9E"/>
              </a:solidFill>
            </a:endParaRPr>
          </a:p>
        </p:txBody>
      </p:sp>
      <p:sp>
        <p:nvSpPr>
          <p:cNvPr id="889" name="Google Shape;889;p63"/>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Prototype Description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890" name="Google Shape;890;p63"/>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People in an existing group of friends were instructed to fill out a when2meet to find available times.  Then, each participant was instructed to create an event idea, given the names of the other friends in the friend group and a weekday/time. Once all members have planned an event, they were the given the event dates and times scheduled over the next three weeks, each being led by one host.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4"/>
          <p:cNvSpPr txBox="1"/>
          <p:nvPr>
            <p:ph type="title"/>
          </p:nvPr>
        </p:nvSpPr>
        <p:spPr>
          <a:xfrm>
            <a:off x="1108500" y="272700"/>
            <a:ext cx="69270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Experience Prototype 2.</a:t>
            </a:r>
            <a:endParaRPr sz="3600"/>
          </a:p>
        </p:txBody>
      </p:sp>
      <p:pic>
        <p:nvPicPr>
          <p:cNvPr id="896" name="Google Shape;896;p64"/>
          <p:cNvPicPr preferRelativeResize="0"/>
          <p:nvPr/>
        </p:nvPicPr>
        <p:blipFill>
          <a:blip r:embed="rId3">
            <a:alphaModFix/>
          </a:blip>
          <a:stretch>
            <a:fillRect/>
          </a:stretch>
        </p:blipFill>
        <p:spPr>
          <a:xfrm>
            <a:off x="261013" y="1199325"/>
            <a:ext cx="3958825" cy="889359"/>
          </a:xfrm>
          <a:prstGeom prst="rect">
            <a:avLst/>
          </a:prstGeom>
          <a:noFill/>
          <a:ln>
            <a:noFill/>
          </a:ln>
        </p:spPr>
      </p:pic>
      <p:pic>
        <p:nvPicPr>
          <p:cNvPr id="897" name="Google Shape;897;p64"/>
          <p:cNvPicPr preferRelativeResize="0"/>
          <p:nvPr/>
        </p:nvPicPr>
        <p:blipFill>
          <a:blip r:embed="rId4">
            <a:alphaModFix/>
          </a:blip>
          <a:stretch>
            <a:fillRect/>
          </a:stretch>
        </p:blipFill>
        <p:spPr>
          <a:xfrm>
            <a:off x="261013" y="2118050"/>
            <a:ext cx="1338025" cy="2317400"/>
          </a:xfrm>
          <a:prstGeom prst="rect">
            <a:avLst/>
          </a:prstGeom>
          <a:noFill/>
          <a:ln>
            <a:noFill/>
          </a:ln>
        </p:spPr>
      </p:pic>
      <p:pic>
        <p:nvPicPr>
          <p:cNvPr id="898" name="Google Shape;898;p64"/>
          <p:cNvPicPr preferRelativeResize="0"/>
          <p:nvPr/>
        </p:nvPicPr>
        <p:blipFill>
          <a:blip r:embed="rId5">
            <a:alphaModFix/>
          </a:blip>
          <a:stretch>
            <a:fillRect/>
          </a:stretch>
        </p:blipFill>
        <p:spPr>
          <a:xfrm>
            <a:off x="1662688" y="2118050"/>
            <a:ext cx="1246754" cy="2317400"/>
          </a:xfrm>
          <a:prstGeom prst="rect">
            <a:avLst/>
          </a:prstGeom>
          <a:noFill/>
          <a:ln>
            <a:noFill/>
          </a:ln>
        </p:spPr>
      </p:pic>
      <p:pic>
        <p:nvPicPr>
          <p:cNvPr id="899" name="Google Shape;899;p64"/>
          <p:cNvPicPr preferRelativeResize="0"/>
          <p:nvPr/>
        </p:nvPicPr>
        <p:blipFill>
          <a:blip r:embed="rId6">
            <a:alphaModFix/>
          </a:blip>
          <a:stretch>
            <a:fillRect/>
          </a:stretch>
        </p:blipFill>
        <p:spPr>
          <a:xfrm>
            <a:off x="2973088" y="2130007"/>
            <a:ext cx="1246750" cy="2293493"/>
          </a:xfrm>
          <a:prstGeom prst="rect">
            <a:avLst/>
          </a:prstGeom>
          <a:noFill/>
          <a:ln>
            <a:noFill/>
          </a:ln>
        </p:spPr>
      </p:pic>
      <p:sp>
        <p:nvSpPr>
          <p:cNvPr id="900" name="Google Shape;900;p64"/>
          <p:cNvSpPr/>
          <p:nvPr/>
        </p:nvSpPr>
        <p:spPr>
          <a:xfrm>
            <a:off x="4360738" y="2545225"/>
            <a:ext cx="742200" cy="3924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901" name="Google Shape;901;p64"/>
          <p:cNvPicPr preferRelativeResize="0"/>
          <p:nvPr/>
        </p:nvPicPr>
        <p:blipFill>
          <a:blip r:embed="rId7">
            <a:alphaModFix/>
          </a:blip>
          <a:stretch>
            <a:fillRect/>
          </a:stretch>
        </p:blipFill>
        <p:spPr>
          <a:xfrm>
            <a:off x="5243838" y="2090225"/>
            <a:ext cx="3639150" cy="2373050"/>
          </a:xfrm>
          <a:prstGeom prst="rect">
            <a:avLst/>
          </a:prstGeom>
          <a:noFill/>
          <a:ln>
            <a:noFill/>
          </a:ln>
        </p:spPr>
      </p:pic>
      <p:pic>
        <p:nvPicPr>
          <p:cNvPr id="902" name="Google Shape;902;p64"/>
          <p:cNvPicPr preferRelativeResize="0"/>
          <p:nvPr/>
        </p:nvPicPr>
        <p:blipFill>
          <a:blip r:embed="rId8">
            <a:alphaModFix/>
          </a:blip>
          <a:stretch>
            <a:fillRect/>
          </a:stretch>
        </p:blipFill>
        <p:spPr>
          <a:xfrm>
            <a:off x="5243838" y="1212288"/>
            <a:ext cx="3639150" cy="76201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5"/>
          <p:cNvSpPr txBox="1"/>
          <p:nvPr>
            <p:ph type="title"/>
          </p:nvPr>
        </p:nvSpPr>
        <p:spPr>
          <a:xfrm>
            <a:off x="239850" y="219675"/>
            <a:ext cx="86643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Results</a:t>
            </a:r>
            <a:endParaRPr sz="3600"/>
          </a:p>
        </p:txBody>
      </p:sp>
      <p:sp>
        <p:nvSpPr>
          <p:cNvPr id="908" name="Google Shape;908;p65"/>
          <p:cNvSpPr txBox="1"/>
          <p:nvPr/>
        </p:nvSpPr>
        <p:spPr>
          <a:xfrm>
            <a:off x="490350" y="9090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Participants</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09" name="Google Shape;909;p65"/>
          <p:cNvSpPr txBox="1"/>
          <p:nvPr>
            <p:ph idx="1" type="subTitle"/>
          </p:nvPr>
        </p:nvSpPr>
        <p:spPr>
          <a:xfrm>
            <a:off x="490350" y="1355475"/>
            <a:ext cx="7976400" cy="55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3 friends from Stanford, recruited through Lucas</a:t>
            </a:r>
            <a:endParaRPr sz="1400"/>
          </a:p>
          <a:p>
            <a:pPr indent="-317500" lvl="0" marL="457200" rtl="0" algn="l">
              <a:spcBef>
                <a:spcPts val="0"/>
              </a:spcBef>
              <a:spcAft>
                <a:spcPts val="0"/>
              </a:spcAft>
              <a:buSzPts val="1400"/>
              <a:buChar char="✳"/>
            </a:pPr>
            <a:r>
              <a:rPr lang="en" sz="1400"/>
              <a:t>Recruited due to their need for better social planning methods</a:t>
            </a:r>
            <a:endParaRPr sz="1400"/>
          </a:p>
        </p:txBody>
      </p:sp>
      <p:sp>
        <p:nvSpPr>
          <p:cNvPr id="910" name="Google Shape;910;p65"/>
          <p:cNvSpPr txBox="1"/>
          <p:nvPr/>
        </p:nvSpPr>
        <p:spPr>
          <a:xfrm>
            <a:off x="464550" y="1974700"/>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Worked</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11" name="Google Shape;911;p65"/>
          <p:cNvSpPr txBox="1"/>
          <p:nvPr>
            <p:ph idx="1" type="subTitle"/>
          </p:nvPr>
        </p:nvSpPr>
        <p:spPr>
          <a:xfrm>
            <a:off x="464550" y="2421100"/>
            <a:ext cx="4081800" cy="156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All social events planned fit perfectly into all participants schedules </a:t>
            </a:r>
            <a:endParaRPr sz="1400"/>
          </a:p>
          <a:p>
            <a:pPr indent="-317500" lvl="0" marL="457200" rtl="0" algn="l">
              <a:spcBef>
                <a:spcPts val="0"/>
              </a:spcBef>
              <a:spcAft>
                <a:spcPts val="0"/>
              </a:spcAft>
              <a:buSzPts val="1400"/>
              <a:buChar char="✳"/>
            </a:pPr>
            <a:r>
              <a:rPr lang="en" sz="1400"/>
              <a:t>The activities planned were enjoyable </a:t>
            </a:r>
            <a:endParaRPr sz="1400"/>
          </a:p>
          <a:p>
            <a:pPr indent="-317500" lvl="0" marL="457200" rtl="0" algn="l">
              <a:spcBef>
                <a:spcPts val="0"/>
              </a:spcBef>
              <a:spcAft>
                <a:spcPts val="0"/>
              </a:spcAft>
              <a:buSzPts val="1400"/>
              <a:buChar char="✳"/>
            </a:pPr>
            <a:r>
              <a:rPr lang="en" sz="1400"/>
              <a:t>Participants felt like it was low </a:t>
            </a:r>
            <a:r>
              <a:rPr lang="en" sz="1400"/>
              <a:t>effort</a:t>
            </a:r>
            <a:r>
              <a:rPr lang="en" sz="1400"/>
              <a:t> and rewarding  </a:t>
            </a:r>
            <a:endParaRPr sz="1400"/>
          </a:p>
          <a:p>
            <a:pPr indent="-317500" lvl="0" marL="457200" rtl="0" algn="l">
              <a:spcBef>
                <a:spcPts val="0"/>
              </a:spcBef>
              <a:spcAft>
                <a:spcPts val="0"/>
              </a:spcAft>
              <a:buSzPts val="1400"/>
              <a:buChar char="✳"/>
            </a:pPr>
            <a:r>
              <a:rPr lang="en" sz="1400"/>
              <a:t>N</a:t>
            </a:r>
            <a:r>
              <a:rPr lang="en" sz="1400"/>
              <a:t>otifications to remind participants to plan events were helpful </a:t>
            </a:r>
            <a:endParaRPr sz="1400"/>
          </a:p>
        </p:txBody>
      </p:sp>
      <p:sp>
        <p:nvSpPr>
          <p:cNvPr id="912" name="Google Shape;912;p65"/>
          <p:cNvSpPr txBox="1"/>
          <p:nvPr/>
        </p:nvSpPr>
        <p:spPr>
          <a:xfrm>
            <a:off x="4546350" y="1974700"/>
            <a:ext cx="28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Didn’t Work</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13" name="Google Shape;913;p65"/>
          <p:cNvSpPr txBox="1"/>
          <p:nvPr>
            <p:ph idx="1" type="subTitle"/>
          </p:nvPr>
        </p:nvSpPr>
        <p:spPr>
          <a:xfrm>
            <a:off x="4546350" y="2421100"/>
            <a:ext cx="4081800" cy="135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Some participants were confused by the initial setup </a:t>
            </a:r>
            <a:endParaRPr sz="1400"/>
          </a:p>
          <a:p>
            <a:pPr indent="-317500" lvl="0" marL="457200" rtl="0" algn="l">
              <a:spcBef>
                <a:spcPts val="0"/>
              </a:spcBef>
              <a:spcAft>
                <a:spcPts val="0"/>
              </a:spcAft>
              <a:buSzPts val="1400"/>
              <a:buChar char="✳"/>
            </a:pPr>
            <a:r>
              <a:rPr lang="en" sz="1400"/>
              <a:t>There was no second iteration to help participants plan if a certain person couldn’t make it </a:t>
            </a:r>
            <a:endParaRPr sz="1400"/>
          </a:p>
        </p:txBody>
      </p:sp>
      <p:sp>
        <p:nvSpPr>
          <p:cNvPr id="914" name="Google Shape;914;p65"/>
          <p:cNvSpPr txBox="1"/>
          <p:nvPr/>
        </p:nvSpPr>
        <p:spPr>
          <a:xfrm>
            <a:off x="464550" y="3990700"/>
            <a:ext cx="82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 Assumption was </a:t>
            </a:r>
            <a:r>
              <a:rPr b="1" i="1" lang="en" sz="1800">
                <a:solidFill>
                  <a:schemeClr val="dk1"/>
                </a:solidFill>
                <a:latin typeface="Baskervville"/>
                <a:ea typeface="Baskervville"/>
                <a:cs typeface="Baskervville"/>
                <a:sym typeface="Baskervville"/>
              </a:rPr>
              <a:t>not</a:t>
            </a:r>
            <a:r>
              <a:rPr i="1" lang="en" sz="1800">
                <a:solidFill>
                  <a:schemeClr val="dk1"/>
                </a:solidFill>
                <a:latin typeface="Baskervville"/>
                <a:ea typeface="Baskervville"/>
                <a:cs typeface="Baskervville"/>
                <a:sym typeface="Baskervville"/>
              </a:rPr>
              <a:t> </a:t>
            </a:r>
            <a:r>
              <a:rPr b="1" i="1" lang="en" sz="1800">
                <a:solidFill>
                  <a:schemeClr val="dk1"/>
                </a:solidFill>
                <a:latin typeface="Baskervville"/>
                <a:ea typeface="Baskervville"/>
                <a:cs typeface="Baskervville"/>
                <a:sym typeface="Baskervville"/>
              </a:rPr>
              <a:t>valid</a:t>
            </a:r>
            <a:r>
              <a:rPr i="1" lang="en" sz="1800">
                <a:solidFill>
                  <a:schemeClr val="dk1"/>
                </a:solidFill>
                <a:latin typeface="Baskervville"/>
                <a:ea typeface="Baskervville"/>
                <a:cs typeface="Baskervville"/>
                <a:sym typeface="Baskervville"/>
              </a:rPr>
              <a:t> as all participants noted the ease of this experience prototype which implies strong potential for this solution </a:t>
            </a:r>
            <a:endParaRPr i="1" sz="1700">
              <a:solidFill>
                <a:schemeClr val="dk1"/>
              </a:solidFill>
              <a:latin typeface="Baskervville"/>
              <a:ea typeface="Baskervville"/>
              <a:cs typeface="Baskervville"/>
              <a:sym typeface="Baskervvill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6"/>
          <p:cNvSpPr txBox="1"/>
          <p:nvPr>
            <p:ph idx="1" type="subTitle"/>
          </p:nvPr>
        </p:nvSpPr>
        <p:spPr>
          <a:xfrm>
            <a:off x="554775" y="1289250"/>
            <a:ext cx="59571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accent3"/>
                </a:solidFill>
              </a:rPr>
              <a:t>Solution</a:t>
            </a:r>
            <a:r>
              <a:rPr i="1" lang="en" sz="1400">
                <a:solidFill>
                  <a:schemeClr val="accent3"/>
                </a:solidFill>
              </a:rPr>
              <a:t>: Matching acquaintances to develop friendships through swiping mechanic</a:t>
            </a:r>
            <a:endParaRPr i="1" sz="1400">
              <a:solidFill>
                <a:schemeClr val="accent3"/>
              </a:solidFill>
            </a:endParaRPr>
          </a:p>
        </p:txBody>
      </p:sp>
      <p:sp>
        <p:nvSpPr>
          <p:cNvPr id="920" name="Google Shape;920;p66"/>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3.</a:t>
            </a:r>
            <a:endParaRPr/>
          </a:p>
        </p:txBody>
      </p:sp>
      <p:sp>
        <p:nvSpPr>
          <p:cNvPr id="921" name="Google Shape;921;p66"/>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Assumption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22" name="Google Shape;922;p66"/>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People want to reconnect with former friends or acquaintances through a quick method. </a:t>
            </a:r>
            <a:endParaRPr sz="1400"/>
          </a:p>
        </p:txBody>
      </p:sp>
      <p:sp>
        <p:nvSpPr>
          <p:cNvPr id="923" name="Google Shape;923;p66"/>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Prototype Description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924" name="Google Shape;924;p66"/>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9E9E9E"/>
                </a:solidFill>
              </a:rPr>
              <a:t>Recruit one person and have them go through a list of people from their freshman dorm. The list of people was uploaded to Quizlet to make use of the swipe left/right feature and simulate our solution idea. The participant should swipe right if they are interested in getting to know the person better. After the process, interview them to understand their experience.  </a:t>
            </a:r>
            <a:endParaRPr sz="1400">
              <a:solidFill>
                <a:srgbClr val="9E9E9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7"/>
          <p:cNvSpPr txBox="1"/>
          <p:nvPr>
            <p:ph type="title"/>
          </p:nvPr>
        </p:nvSpPr>
        <p:spPr>
          <a:xfrm>
            <a:off x="518925" y="569650"/>
            <a:ext cx="69270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Experience Prototype 3.</a:t>
            </a:r>
            <a:endParaRPr/>
          </a:p>
        </p:txBody>
      </p:sp>
      <p:sp>
        <p:nvSpPr>
          <p:cNvPr id="930" name="Google Shape;930;p67"/>
          <p:cNvSpPr txBox="1"/>
          <p:nvPr/>
        </p:nvSpPr>
        <p:spPr>
          <a:xfrm>
            <a:off x="596175" y="20167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rgbClr val="9E9E9E"/>
                </a:solidFill>
                <a:latin typeface="Baskervville"/>
                <a:ea typeface="Baskervville"/>
                <a:cs typeface="Baskervville"/>
                <a:sym typeface="Baskervville"/>
              </a:rPr>
              <a:t>Assumption</a:t>
            </a:r>
            <a:r>
              <a:rPr i="1" lang="en" sz="1700">
                <a:solidFill>
                  <a:srgbClr val="9E9E9E"/>
                </a:solidFill>
                <a:latin typeface="Baskervville"/>
                <a:ea typeface="Baskervville"/>
                <a:cs typeface="Baskervville"/>
                <a:sym typeface="Baskervville"/>
              </a:rPr>
              <a:t>:</a:t>
            </a:r>
            <a:endParaRPr i="1" sz="1700">
              <a:solidFill>
                <a:srgbClr val="9E9E9E"/>
              </a:solidFill>
              <a:latin typeface="Baskervville"/>
              <a:ea typeface="Baskervville"/>
              <a:cs typeface="Baskervville"/>
              <a:sym typeface="Baskervville"/>
            </a:endParaRPr>
          </a:p>
        </p:txBody>
      </p:sp>
      <p:sp>
        <p:nvSpPr>
          <p:cNvPr id="931" name="Google Shape;931;p67"/>
          <p:cNvSpPr txBox="1"/>
          <p:nvPr>
            <p:ph idx="1" type="subTitle"/>
          </p:nvPr>
        </p:nvSpPr>
        <p:spPr>
          <a:xfrm>
            <a:off x="59617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9E9E9E"/>
                </a:solidFill>
              </a:rPr>
              <a:t>People want to reconnect with former friends or acquaintances through a quick method. </a:t>
            </a:r>
            <a:endParaRPr sz="1400">
              <a:solidFill>
                <a:srgbClr val="9E9E9E"/>
              </a:solidFill>
            </a:endParaRPr>
          </a:p>
          <a:p>
            <a:pPr indent="0" lvl="0" marL="0" rtl="0" algn="l">
              <a:spcBef>
                <a:spcPts val="0"/>
              </a:spcBef>
              <a:spcAft>
                <a:spcPts val="0"/>
              </a:spcAft>
              <a:buClr>
                <a:schemeClr val="dk1"/>
              </a:buClr>
              <a:buSzPts val="1100"/>
              <a:buFont typeface="Arial"/>
              <a:buNone/>
            </a:pPr>
            <a:r>
              <a:t/>
            </a:r>
            <a:endParaRPr sz="1400">
              <a:solidFill>
                <a:srgbClr val="9E9E9E"/>
              </a:solidFill>
            </a:endParaRPr>
          </a:p>
          <a:p>
            <a:pPr indent="0" lvl="0" marL="0" rtl="0" algn="l">
              <a:spcBef>
                <a:spcPts val="0"/>
              </a:spcBef>
              <a:spcAft>
                <a:spcPts val="0"/>
              </a:spcAft>
              <a:buNone/>
            </a:pPr>
            <a:r>
              <a:t/>
            </a:r>
            <a:endParaRPr sz="1400">
              <a:solidFill>
                <a:srgbClr val="9E9E9E"/>
              </a:solidFill>
            </a:endParaRPr>
          </a:p>
        </p:txBody>
      </p:sp>
      <p:sp>
        <p:nvSpPr>
          <p:cNvPr id="932" name="Google Shape;932;p67"/>
          <p:cNvSpPr txBox="1"/>
          <p:nvPr/>
        </p:nvSpPr>
        <p:spPr>
          <a:xfrm>
            <a:off x="4956125" y="2016775"/>
            <a:ext cx="28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Prototype Description</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33" name="Google Shape;933;p67"/>
          <p:cNvSpPr txBox="1"/>
          <p:nvPr>
            <p:ph idx="1" type="subTitle"/>
          </p:nvPr>
        </p:nvSpPr>
        <p:spPr>
          <a:xfrm>
            <a:off x="4956125" y="2463175"/>
            <a:ext cx="3434100" cy="20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Recruit one person and have them go through a list of people from their freshman dorm. The list of people was uploaded to Quizlet to make use of the swipe left/right feature and simulate our solution idea. The participant should swipe right if they are interested in getting to know the person better. After the process, interview them to understand their experience.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934" name="Google Shape;934;p67"/>
          <p:cNvSpPr txBox="1"/>
          <p:nvPr>
            <p:ph idx="1" type="subTitle"/>
          </p:nvPr>
        </p:nvSpPr>
        <p:spPr>
          <a:xfrm>
            <a:off x="554775" y="1289250"/>
            <a:ext cx="59571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solidFill>
                  <a:schemeClr val="accent3"/>
                </a:solidFill>
              </a:rPr>
              <a:t>Solution</a:t>
            </a:r>
            <a:r>
              <a:rPr i="1" lang="en" sz="1400">
                <a:solidFill>
                  <a:schemeClr val="accent3"/>
                </a:solidFill>
              </a:rPr>
              <a:t>: Matching acquaintances to develop friendships through swiping mechanic</a:t>
            </a:r>
            <a:endParaRPr i="1" sz="1400">
              <a:solidFill>
                <a:schemeClr val="accent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8"/>
          <p:cNvSpPr txBox="1"/>
          <p:nvPr>
            <p:ph type="title"/>
          </p:nvPr>
        </p:nvSpPr>
        <p:spPr>
          <a:xfrm>
            <a:off x="1108500" y="272700"/>
            <a:ext cx="69270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Experience Prototype 3.</a:t>
            </a:r>
            <a:endParaRPr sz="3600"/>
          </a:p>
        </p:txBody>
      </p:sp>
      <p:pic>
        <p:nvPicPr>
          <p:cNvPr id="940" name="Google Shape;940;p68"/>
          <p:cNvPicPr preferRelativeResize="0"/>
          <p:nvPr/>
        </p:nvPicPr>
        <p:blipFill>
          <a:blip r:embed="rId3">
            <a:alphaModFix/>
          </a:blip>
          <a:stretch>
            <a:fillRect/>
          </a:stretch>
        </p:blipFill>
        <p:spPr>
          <a:xfrm>
            <a:off x="6137175" y="1114500"/>
            <a:ext cx="1960297" cy="3724201"/>
          </a:xfrm>
          <a:prstGeom prst="rect">
            <a:avLst/>
          </a:prstGeom>
          <a:noFill/>
          <a:ln>
            <a:noFill/>
          </a:ln>
        </p:spPr>
      </p:pic>
      <p:pic>
        <p:nvPicPr>
          <p:cNvPr id="941" name="Google Shape;941;p68"/>
          <p:cNvPicPr preferRelativeResize="0"/>
          <p:nvPr/>
        </p:nvPicPr>
        <p:blipFill>
          <a:blip r:embed="rId4">
            <a:alphaModFix/>
          </a:blip>
          <a:stretch>
            <a:fillRect/>
          </a:stretch>
        </p:blipFill>
        <p:spPr>
          <a:xfrm>
            <a:off x="4075460" y="1114500"/>
            <a:ext cx="1929383" cy="3724201"/>
          </a:xfrm>
          <a:prstGeom prst="rect">
            <a:avLst/>
          </a:prstGeom>
          <a:noFill/>
          <a:ln>
            <a:noFill/>
          </a:ln>
        </p:spPr>
      </p:pic>
      <p:pic>
        <p:nvPicPr>
          <p:cNvPr id="942" name="Google Shape;942;p68"/>
          <p:cNvPicPr preferRelativeResize="0"/>
          <p:nvPr/>
        </p:nvPicPr>
        <p:blipFill>
          <a:blip r:embed="rId5">
            <a:alphaModFix/>
          </a:blip>
          <a:stretch>
            <a:fillRect/>
          </a:stretch>
        </p:blipFill>
        <p:spPr>
          <a:xfrm>
            <a:off x="1046525" y="1114500"/>
            <a:ext cx="2896600" cy="3724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9"/>
          <p:cNvSpPr txBox="1"/>
          <p:nvPr>
            <p:ph type="title"/>
          </p:nvPr>
        </p:nvSpPr>
        <p:spPr>
          <a:xfrm>
            <a:off x="239850" y="219675"/>
            <a:ext cx="86643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Results</a:t>
            </a:r>
            <a:endParaRPr sz="3600"/>
          </a:p>
        </p:txBody>
      </p:sp>
      <p:sp>
        <p:nvSpPr>
          <p:cNvPr id="948" name="Google Shape;948;p69"/>
          <p:cNvSpPr txBox="1"/>
          <p:nvPr/>
        </p:nvSpPr>
        <p:spPr>
          <a:xfrm>
            <a:off x="490350" y="909075"/>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Participants</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49" name="Google Shape;949;p69"/>
          <p:cNvSpPr txBox="1"/>
          <p:nvPr>
            <p:ph idx="1" type="subTitle"/>
          </p:nvPr>
        </p:nvSpPr>
        <p:spPr>
          <a:xfrm>
            <a:off x="490350" y="1355475"/>
            <a:ext cx="7976400" cy="55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Former frosh dormmate, recruited </a:t>
            </a:r>
            <a:r>
              <a:rPr lang="en" sz="1400"/>
              <a:t>through</a:t>
            </a:r>
            <a:r>
              <a:rPr lang="en" sz="1400"/>
              <a:t> Carolyn   </a:t>
            </a:r>
            <a:endParaRPr sz="1400"/>
          </a:p>
          <a:p>
            <a:pPr indent="-317500" lvl="0" marL="457200" rtl="0" algn="l">
              <a:spcBef>
                <a:spcPts val="0"/>
              </a:spcBef>
              <a:spcAft>
                <a:spcPts val="0"/>
              </a:spcAft>
              <a:buSzPts val="1400"/>
              <a:buChar char="✳"/>
            </a:pPr>
            <a:r>
              <a:rPr lang="en" sz="1400"/>
              <a:t>Recruited since they expressed interest in reconnecting with people</a:t>
            </a:r>
            <a:endParaRPr sz="1400"/>
          </a:p>
        </p:txBody>
      </p:sp>
      <p:sp>
        <p:nvSpPr>
          <p:cNvPr id="950" name="Google Shape;950;p69"/>
          <p:cNvSpPr txBox="1"/>
          <p:nvPr/>
        </p:nvSpPr>
        <p:spPr>
          <a:xfrm>
            <a:off x="464550" y="1974700"/>
            <a:ext cx="161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Worked</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51" name="Google Shape;951;p69"/>
          <p:cNvSpPr txBox="1"/>
          <p:nvPr>
            <p:ph idx="1" type="subTitle"/>
          </p:nvPr>
        </p:nvSpPr>
        <p:spPr>
          <a:xfrm>
            <a:off x="464550" y="2421100"/>
            <a:ext cx="4081800" cy="156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Noted that the swipe function made it simple to sort</a:t>
            </a:r>
            <a:endParaRPr sz="1400"/>
          </a:p>
          <a:p>
            <a:pPr indent="-317500" lvl="0" marL="457200" rtl="0" algn="l">
              <a:spcBef>
                <a:spcPts val="0"/>
              </a:spcBef>
              <a:spcAft>
                <a:spcPts val="0"/>
              </a:spcAft>
              <a:buSzPts val="1400"/>
              <a:buChar char="✳"/>
            </a:pPr>
            <a:r>
              <a:rPr lang="en" sz="1400"/>
              <a:t>Remembered a majority of people from his freshman dorm</a:t>
            </a:r>
            <a:endParaRPr sz="1400"/>
          </a:p>
        </p:txBody>
      </p:sp>
      <p:sp>
        <p:nvSpPr>
          <p:cNvPr id="952" name="Google Shape;952;p69"/>
          <p:cNvSpPr txBox="1"/>
          <p:nvPr/>
        </p:nvSpPr>
        <p:spPr>
          <a:xfrm>
            <a:off x="4546350" y="1974700"/>
            <a:ext cx="285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What Didn’t Work</a:t>
            </a:r>
            <a:r>
              <a:rPr i="1" lang="en" sz="1700">
                <a:solidFill>
                  <a:schemeClr val="dk1"/>
                </a:solidFill>
                <a:latin typeface="Baskervville"/>
                <a:ea typeface="Baskervville"/>
                <a:cs typeface="Baskervville"/>
                <a:sym typeface="Baskervville"/>
              </a:rPr>
              <a:t>:</a:t>
            </a:r>
            <a:endParaRPr i="1" sz="1700">
              <a:solidFill>
                <a:schemeClr val="dk1"/>
              </a:solidFill>
              <a:latin typeface="Baskervville"/>
              <a:ea typeface="Baskervville"/>
              <a:cs typeface="Baskervville"/>
              <a:sym typeface="Baskervville"/>
            </a:endParaRPr>
          </a:p>
        </p:txBody>
      </p:sp>
      <p:sp>
        <p:nvSpPr>
          <p:cNvPr id="953" name="Google Shape;953;p69"/>
          <p:cNvSpPr txBox="1"/>
          <p:nvPr>
            <p:ph idx="1" type="subTitle"/>
          </p:nvPr>
        </p:nvSpPr>
        <p:spPr>
          <a:xfrm>
            <a:off x="4546350" y="2421100"/>
            <a:ext cx="4081800" cy="1359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Participant got bored by the 10th name, noted that he stopped thinking too much about the prompt</a:t>
            </a:r>
            <a:endParaRPr sz="1400"/>
          </a:p>
          <a:p>
            <a:pPr indent="-317500" lvl="0" marL="457200" rtl="0" algn="l">
              <a:spcBef>
                <a:spcPts val="0"/>
              </a:spcBef>
              <a:spcAft>
                <a:spcPts val="0"/>
              </a:spcAft>
              <a:buSzPts val="1400"/>
              <a:buChar char="✳"/>
            </a:pPr>
            <a:r>
              <a:rPr lang="en" sz="1400"/>
              <a:t>Participant stated “I don’t actually think I wanted to reconnect with 40 people, maybe only 15”</a:t>
            </a:r>
            <a:endParaRPr sz="1400"/>
          </a:p>
          <a:p>
            <a:pPr indent="-317500" lvl="0" marL="457200" rtl="0" algn="l">
              <a:spcBef>
                <a:spcPts val="0"/>
              </a:spcBef>
              <a:spcAft>
                <a:spcPts val="0"/>
              </a:spcAft>
              <a:buSzPts val="1400"/>
              <a:buChar char="✳"/>
            </a:pPr>
            <a:r>
              <a:rPr lang="en" sz="1400"/>
              <a:t>Seemed </a:t>
            </a:r>
            <a:r>
              <a:rPr lang="en" sz="1400"/>
              <a:t>counterproductive</a:t>
            </a:r>
            <a:r>
              <a:rPr lang="en" sz="1400"/>
              <a:t> to “automate” the process</a:t>
            </a:r>
            <a:endParaRPr sz="1400"/>
          </a:p>
        </p:txBody>
      </p:sp>
      <p:sp>
        <p:nvSpPr>
          <p:cNvPr id="954" name="Google Shape;954;p69"/>
          <p:cNvSpPr txBox="1"/>
          <p:nvPr/>
        </p:nvSpPr>
        <p:spPr>
          <a:xfrm>
            <a:off x="464550" y="4219300"/>
            <a:ext cx="82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 Assumption was </a:t>
            </a:r>
            <a:r>
              <a:rPr b="1" i="1" lang="en" sz="1800">
                <a:solidFill>
                  <a:schemeClr val="dk1"/>
                </a:solidFill>
                <a:latin typeface="Baskervville"/>
                <a:ea typeface="Baskervville"/>
                <a:cs typeface="Baskervville"/>
                <a:sym typeface="Baskervville"/>
              </a:rPr>
              <a:t>partially</a:t>
            </a:r>
            <a:r>
              <a:rPr i="1" lang="en" sz="1800">
                <a:solidFill>
                  <a:schemeClr val="dk1"/>
                </a:solidFill>
                <a:latin typeface="Baskervville"/>
                <a:ea typeface="Baskervville"/>
                <a:cs typeface="Baskervville"/>
                <a:sym typeface="Baskervville"/>
              </a:rPr>
              <a:t> </a:t>
            </a:r>
            <a:r>
              <a:rPr b="1" i="1" lang="en" sz="1800">
                <a:solidFill>
                  <a:schemeClr val="dk1"/>
                </a:solidFill>
                <a:latin typeface="Baskervville"/>
                <a:ea typeface="Baskervville"/>
                <a:cs typeface="Baskervville"/>
                <a:sym typeface="Baskervville"/>
              </a:rPr>
              <a:t>valid</a:t>
            </a:r>
            <a:r>
              <a:rPr i="1" lang="en" sz="1800">
                <a:solidFill>
                  <a:schemeClr val="dk1"/>
                </a:solidFill>
                <a:latin typeface="Baskervville"/>
                <a:ea typeface="Baskervville"/>
                <a:cs typeface="Baskervville"/>
                <a:sym typeface="Baskervville"/>
              </a:rPr>
              <a:t> as there were a good number of people on the “reconnect” list, but the user</a:t>
            </a:r>
            <a:r>
              <a:rPr i="1" lang="en" sz="1800">
                <a:solidFill>
                  <a:schemeClr val="dk1"/>
                </a:solidFill>
                <a:latin typeface="Baskervville"/>
                <a:ea typeface="Baskervville"/>
                <a:cs typeface="Baskervville"/>
                <a:sym typeface="Baskervville"/>
              </a:rPr>
              <a:t> pointed out many </a:t>
            </a:r>
            <a:r>
              <a:rPr i="1" lang="en" sz="1800" u="sng">
                <a:solidFill>
                  <a:schemeClr val="dk1"/>
                </a:solidFill>
                <a:latin typeface="Baskervville"/>
                <a:ea typeface="Baskervville"/>
                <a:cs typeface="Baskervville"/>
                <a:sym typeface="Baskervville"/>
              </a:rPr>
              <a:t>flaws</a:t>
            </a:r>
            <a:r>
              <a:rPr i="1" lang="en" sz="1800">
                <a:solidFill>
                  <a:schemeClr val="dk1"/>
                </a:solidFill>
                <a:latin typeface="Baskervville"/>
                <a:ea typeface="Baskervville"/>
                <a:cs typeface="Baskervville"/>
                <a:sym typeface="Baskervville"/>
              </a:rPr>
              <a:t> in the overall experience</a:t>
            </a:r>
            <a:endParaRPr i="1" sz="1700">
              <a:solidFill>
                <a:schemeClr val="dk1"/>
              </a:solidFill>
              <a:latin typeface="Baskervville"/>
              <a:ea typeface="Baskervville"/>
              <a:cs typeface="Baskervville"/>
              <a:sym typeface="Baskervvill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960" name="Google Shape;960;p70"/>
          <p:cNvSpPr txBox="1"/>
          <p:nvPr/>
        </p:nvSpPr>
        <p:spPr>
          <a:xfrm>
            <a:off x="412925" y="1191450"/>
            <a:ext cx="24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Chosen Solution(s):</a:t>
            </a:r>
            <a:endParaRPr i="1" sz="1700">
              <a:solidFill>
                <a:schemeClr val="dk1"/>
              </a:solidFill>
              <a:latin typeface="Baskervville"/>
              <a:ea typeface="Baskervville"/>
              <a:cs typeface="Baskervville"/>
              <a:sym typeface="Baskervville"/>
            </a:endParaRPr>
          </a:p>
        </p:txBody>
      </p:sp>
      <p:sp>
        <p:nvSpPr>
          <p:cNvPr id="961" name="Google Shape;961;p70"/>
          <p:cNvSpPr txBox="1"/>
          <p:nvPr/>
        </p:nvSpPr>
        <p:spPr>
          <a:xfrm>
            <a:off x="412925" y="3130650"/>
            <a:ext cx="24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Ethical Implications:</a:t>
            </a:r>
            <a:endParaRPr i="1" sz="1700">
              <a:solidFill>
                <a:schemeClr val="dk1"/>
              </a:solidFill>
              <a:latin typeface="Baskervville"/>
              <a:ea typeface="Baskervville"/>
              <a:cs typeface="Baskervville"/>
              <a:sym typeface="Baskervville"/>
            </a:endParaRPr>
          </a:p>
        </p:txBody>
      </p:sp>
      <p:sp>
        <p:nvSpPr>
          <p:cNvPr id="962" name="Google Shape;962;p70"/>
          <p:cNvSpPr txBox="1"/>
          <p:nvPr/>
        </p:nvSpPr>
        <p:spPr>
          <a:xfrm>
            <a:off x="3860400" y="4435575"/>
            <a:ext cx="530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p:txBody>
      </p:sp>
      <p:sp>
        <p:nvSpPr>
          <p:cNvPr id="963" name="Google Shape;963;p70"/>
          <p:cNvSpPr txBox="1"/>
          <p:nvPr/>
        </p:nvSpPr>
        <p:spPr>
          <a:xfrm>
            <a:off x="534600" y="1597825"/>
            <a:ext cx="8074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Solutions 1 and 2 show the most promise with the experience </a:t>
            </a:r>
            <a:r>
              <a:rPr lang="en">
                <a:solidFill>
                  <a:schemeClr val="dk1"/>
                </a:solidFill>
                <a:latin typeface="Nunito"/>
                <a:ea typeface="Nunito"/>
                <a:cs typeface="Nunito"/>
                <a:sym typeface="Nunito"/>
              </a:rPr>
              <a:t>prototype</a:t>
            </a:r>
            <a:r>
              <a:rPr lang="en">
                <a:solidFill>
                  <a:schemeClr val="dk1"/>
                </a:solidFill>
                <a:latin typeface="Nunito"/>
                <a:ea typeface="Nunito"/>
                <a:cs typeface="Nunito"/>
                <a:sym typeface="Nunito"/>
              </a:rPr>
              <a:t> results </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More positive feedback and outcomes compared to solution 3, which felt too “automated” </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Solution 3 also was said to “already exist”</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A combination of status updates and scheduling could alleviate the stress for students to plan events and stay connected with friends</a:t>
            </a:r>
            <a:endParaRPr>
              <a:solidFill>
                <a:schemeClr val="dk1"/>
              </a:solidFill>
              <a:latin typeface="Nunito"/>
              <a:ea typeface="Nunito"/>
              <a:cs typeface="Nunito"/>
              <a:sym typeface="Nunito"/>
            </a:endParaRPr>
          </a:p>
        </p:txBody>
      </p:sp>
      <p:sp>
        <p:nvSpPr>
          <p:cNvPr id="964" name="Google Shape;964;p70"/>
          <p:cNvSpPr txBox="1"/>
          <p:nvPr/>
        </p:nvSpPr>
        <p:spPr>
          <a:xfrm>
            <a:off x="534600" y="3592350"/>
            <a:ext cx="8074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Both chosen solutions require a level of honesty from the user, especially in regards to talking about feelings which could cause privacy concerns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Users might get emotionally dependent on relying on others to respond to their status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There may be a social pressure on users to update constantly, or plan even if things get busy</a:t>
            </a:r>
            <a:endParaRPr>
              <a:solidFill>
                <a:schemeClr val="dk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1"/>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Users</a:t>
            </a:r>
            <a:endParaRPr/>
          </a:p>
        </p:txBody>
      </p:sp>
      <p:grpSp>
        <p:nvGrpSpPr>
          <p:cNvPr id="970" name="Google Shape;970;p71"/>
          <p:cNvGrpSpPr/>
          <p:nvPr/>
        </p:nvGrpSpPr>
        <p:grpSpPr>
          <a:xfrm>
            <a:off x="6669942" y="1489884"/>
            <a:ext cx="719898" cy="809568"/>
            <a:chOff x="2523000" y="1954875"/>
            <a:chExt cx="262325" cy="295000"/>
          </a:xfrm>
        </p:grpSpPr>
        <p:sp>
          <p:nvSpPr>
            <p:cNvPr id="971" name="Google Shape;971;p71"/>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1"/>
          <p:cNvSpPr/>
          <p:nvPr/>
        </p:nvSpPr>
        <p:spPr>
          <a:xfrm>
            <a:off x="2040133" y="1489875"/>
            <a:ext cx="807467" cy="809585"/>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1"/>
          <p:cNvSpPr txBox="1"/>
          <p:nvPr/>
        </p:nvSpPr>
        <p:spPr>
          <a:xfrm>
            <a:off x="1454313" y="2454300"/>
            <a:ext cx="197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Who does it serve?</a:t>
            </a:r>
            <a:endParaRPr i="1" sz="1700">
              <a:solidFill>
                <a:schemeClr val="dk1"/>
              </a:solidFill>
              <a:latin typeface="Baskervville"/>
              <a:ea typeface="Baskervville"/>
              <a:cs typeface="Baskervville"/>
              <a:sym typeface="Baskervville"/>
            </a:endParaRPr>
          </a:p>
        </p:txBody>
      </p:sp>
      <p:sp>
        <p:nvSpPr>
          <p:cNvPr id="975" name="Google Shape;975;p71"/>
          <p:cNvSpPr txBox="1"/>
          <p:nvPr/>
        </p:nvSpPr>
        <p:spPr>
          <a:xfrm>
            <a:off x="335325" y="2916000"/>
            <a:ext cx="4217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Students in existing friend groups hoping to maintain connections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People who get stressed due to planning social events with others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Those who face difficulties reaching out to friends</a:t>
            </a:r>
            <a:endParaRPr>
              <a:solidFill>
                <a:schemeClr val="dk1"/>
              </a:solidFill>
              <a:latin typeface="Nunito"/>
              <a:ea typeface="Nunito"/>
              <a:cs typeface="Nunito"/>
              <a:sym typeface="Nunito"/>
            </a:endParaRPr>
          </a:p>
        </p:txBody>
      </p:sp>
      <p:sp>
        <p:nvSpPr>
          <p:cNvPr id="976" name="Google Shape;976;p71"/>
          <p:cNvSpPr txBox="1"/>
          <p:nvPr/>
        </p:nvSpPr>
        <p:spPr>
          <a:xfrm>
            <a:off x="5675779" y="2454300"/>
            <a:ext cx="257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Baskervville"/>
                <a:ea typeface="Baskervville"/>
                <a:cs typeface="Baskervville"/>
                <a:sym typeface="Baskervville"/>
              </a:rPr>
              <a:t>Who does it leave out?</a:t>
            </a:r>
            <a:endParaRPr i="1" sz="1700">
              <a:solidFill>
                <a:schemeClr val="dk1"/>
              </a:solidFill>
              <a:latin typeface="Baskervville"/>
              <a:ea typeface="Baskervville"/>
              <a:cs typeface="Baskervville"/>
              <a:sym typeface="Baskervville"/>
            </a:endParaRPr>
          </a:p>
        </p:txBody>
      </p:sp>
      <p:sp>
        <p:nvSpPr>
          <p:cNvPr id="977" name="Google Shape;977;p71"/>
          <p:cNvSpPr txBox="1"/>
          <p:nvPr/>
        </p:nvSpPr>
        <p:spPr>
          <a:xfrm>
            <a:off x="4856925" y="2916000"/>
            <a:ext cx="4217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People who are looking for new friends or have trouble meeting new people</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People with highly fluctuating availabilities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People who prefer one-on-one social activities</a:t>
            </a:r>
            <a:endParaRPr>
              <a:solidFill>
                <a:schemeClr val="dk1"/>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cxnSp>
        <p:nvCxnSpPr>
          <p:cNvPr id="982" name="Google Shape;982;p72"/>
          <p:cNvCxnSpPr/>
          <p:nvPr/>
        </p:nvCxnSpPr>
        <p:spPr>
          <a:xfrm rot="10800000">
            <a:off x="3575200" y="3132175"/>
            <a:ext cx="4853700" cy="0"/>
          </a:xfrm>
          <a:prstGeom prst="straightConnector1">
            <a:avLst/>
          </a:prstGeom>
          <a:noFill/>
          <a:ln cap="flat" cmpd="sng" w="9525">
            <a:solidFill>
              <a:srgbClr val="000000"/>
            </a:solidFill>
            <a:prstDash val="solid"/>
            <a:round/>
            <a:headEnd len="med" w="med" type="none"/>
            <a:tailEnd len="med" w="med" type="none"/>
          </a:ln>
        </p:spPr>
      </p:cxnSp>
      <p:sp>
        <p:nvSpPr>
          <p:cNvPr id="983" name="Google Shape;983;p72"/>
          <p:cNvSpPr txBox="1"/>
          <p:nvPr/>
        </p:nvSpPr>
        <p:spPr>
          <a:xfrm>
            <a:off x="642950" y="2179625"/>
            <a:ext cx="7785900" cy="841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5000">
                <a:solidFill>
                  <a:srgbClr val="000000"/>
                </a:solidFill>
                <a:latin typeface="Baskervville"/>
                <a:ea typeface="Baskervville"/>
                <a:cs typeface="Baskervville"/>
                <a:sym typeface="Baskervville"/>
              </a:rPr>
              <a:t>Appendix</a:t>
            </a:r>
            <a:endParaRPr sz="5000">
              <a:solidFill>
                <a:srgbClr val="000000"/>
              </a:solidFill>
              <a:latin typeface="Baskervville"/>
              <a:ea typeface="Baskervville"/>
              <a:cs typeface="Baskervville"/>
              <a:sym typeface="Baskervville"/>
            </a:endParaRPr>
          </a:p>
        </p:txBody>
      </p:sp>
      <p:sp>
        <p:nvSpPr>
          <p:cNvPr id="984" name="Google Shape;984;p72"/>
          <p:cNvSpPr/>
          <p:nvPr/>
        </p:nvSpPr>
        <p:spPr>
          <a:xfrm rot="5400000">
            <a:off x="295075" y="403925"/>
            <a:ext cx="3198600" cy="2766300"/>
          </a:xfrm>
          <a:prstGeom prst="triangle">
            <a:avLst>
              <a:gd fmla="val 50000"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2"/>
          <p:cNvSpPr/>
          <p:nvPr/>
        </p:nvSpPr>
        <p:spPr>
          <a:xfrm rot="5400000">
            <a:off x="-318850" y="2071700"/>
            <a:ext cx="3198600" cy="2766300"/>
          </a:xfrm>
          <a:prstGeom prst="triangle">
            <a:avLst>
              <a:gd fmla="val 50000"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2"/>
          <p:cNvGrpSpPr/>
          <p:nvPr/>
        </p:nvGrpSpPr>
        <p:grpSpPr>
          <a:xfrm>
            <a:off x="7855188" y="655493"/>
            <a:ext cx="409357" cy="409357"/>
            <a:chOff x="1393875" y="-1823657"/>
            <a:chExt cx="409357" cy="409357"/>
          </a:xfrm>
        </p:grpSpPr>
        <p:cxnSp>
          <p:nvCxnSpPr>
            <p:cNvPr id="987" name="Google Shape;987;p7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988" name="Google Shape;988;p7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989" name="Google Shape;989;p7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990" name="Google Shape;990;p7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991" name="Google Shape;991;p72"/>
          <p:cNvGrpSpPr/>
          <p:nvPr/>
        </p:nvGrpSpPr>
        <p:grpSpPr>
          <a:xfrm>
            <a:off x="7855188" y="4136193"/>
            <a:ext cx="409357" cy="409357"/>
            <a:chOff x="1393875" y="-1823657"/>
            <a:chExt cx="409357" cy="409357"/>
          </a:xfrm>
        </p:grpSpPr>
        <p:cxnSp>
          <p:nvCxnSpPr>
            <p:cNvPr id="992" name="Google Shape;992;p7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993" name="Google Shape;993;p7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994" name="Google Shape;994;p7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995" name="Google Shape;995;p7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37"/>
          <p:cNvGrpSpPr/>
          <p:nvPr/>
        </p:nvGrpSpPr>
        <p:grpSpPr>
          <a:xfrm>
            <a:off x="0" y="3933491"/>
            <a:ext cx="4300610" cy="1105409"/>
            <a:chOff x="-87025" y="3954291"/>
            <a:chExt cx="4300610" cy="1105409"/>
          </a:xfrm>
        </p:grpSpPr>
        <p:sp>
          <p:nvSpPr>
            <p:cNvPr id="508" name="Google Shape;508;p3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7"/>
          <p:cNvGrpSpPr/>
          <p:nvPr/>
        </p:nvGrpSpPr>
        <p:grpSpPr>
          <a:xfrm rot="5400000">
            <a:off x="6278600" y="-534709"/>
            <a:ext cx="4300610" cy="1105409"/>
            <a:chOff x="-87025" y="3954291"/>
            <a:chExt cx="4300610" cy="1105409"/>
          </a:xfrm>
        </p:grpSpPr>
        <p:sp>
          <p:nvSpPr>
            <p:cNvPr id="511" name="Google Shape;511;p3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7"/>
          <p:cNvSpPr txBox="1"/>
          <p:nvPr/>
        </p:nvSpPr>
        <p:spPr>
          <a:xfrm>
            <a:off x="720000" y="30047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Baskervville"/>
                <a:ea typeface="Baskervville"/>
                <a:cs typeface="Baskervville"/>
                <a:sym typeface="Baskervville"/>
              </a:rPr>
              <a:t>Project Domain</a:t>
            </a:r>
            <a:endParaRPr sz="3500">
              <a:solidFill>
                <a:srgbClr val="000000"/>
              </a:solidFill>
              <a:latin typeface="Baskervville"/>
              <a:ea typeface="Baskervville"/>
              <a:cs typeface="Baskervville"/>
              <a:sym typeface="Baskervville"/>
            </a:endParaRPr>
          </a:p>
        </p:txBody>
      </p:sp>
      <p:sp>
        <p:nvSpPr>
          <p:cNvPr id="514" name="Google Shape;514;p37"/>
          <p:cNvSpPr txBox="1"/>
          <p:nvPr>
            <p:ph idx="4294967295" type="subTitle"/>
          </p:nvPr>
        </p:nvSpPr>
        <p:spPr>
          <a:xfrm>
            <a:off x="5650250" y="3012829"/>
            <a:ext cx="2943900" cy="7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Students often find issues with fitting academic and social time into their </a:t>
            </a:r>
            <a:r>
              <a:rPr lang="en"/>
              <a:t>schedules</a:t>
            </a:r>
            <a:endParaRPr/>
          </a:p>
        </p:txBody>
      </p:sp>
      <p:sp>
        <p:nvSpPr>
          <p:cNvPr id="515" name="Google Shape;515;p37"/>
          <p:cNvSpPr txBox="1"/>
          <p:nvPr>
            <p:ph idx="1" type="subTitle"/>
          </p:nvPr>
        </p:nvSpPr>
        <p:spPr>
          <a:xfrm>
            <a:off x="4948425" y="4191100"/>
            <a:ext cx="3221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4"/>
                </a:solidFill>
              </a:rPr>
              <a:t>How can social activity promote mental wellness in college students?</a:t>
            </a:r>
            <a:endParaRPr sz="1400">
              <a:solidFill>
                <a:schemeClr val="accent4"/>
              </a:solidFill>
            </a:endParaRPr>
          </a:p>
        </p:txBody>
      </p:sp>
      <p:sp>
        <p:nvSpPr>
          <p:cNvPr id="516" name="Google Shape;516;p37"/>
          <p:cNvSpPr txBox="1"/>
          <p:nvPr>
            <p:ph idx="4294967295" type="subTitle"/>
          </p:nvPr>
        </p:nvSpPr>
        <p:spPr>
          <a:xfrm>
            <a:off x="6716800" y="1382763"/>
            <a:ext cx="1986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how stress impacts college students</a:t>
            </a:r>
            <a:endParaRPr/>
          </a:p>
        </p:txBody>
      </p:sp>
      <p:sp>
        <p:nvSpPr>
          <p:cNvPr id="517" name="Google Shape;517;p37"/>
          <p:cNvSpPr txBox="1"/>
          <p:nvPr>
            <p:ph idx="4294967295" type="subTitle"/>
          </p:nvPr>
        </p:nvSpPr>
        <p:spPr>
          <a:xfrm>
            <a:off x="5650250" y="2335861"/>
            <a:ext cx="2854200" cy="78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200">
                <a:latin typeface="Baskervville"/>
                <a:ea typeface="Baskervville"/>
                <a:cs typeface="Baskervville"/>
                <a:sym typeface="Baskervville"/>
              </a:rPr>
              <a:t>Struggles with Time Management</a:t>
            </a:r>
            <a:endParaRPr i="1" sz="2200">
              <a:latin typeface="Baskervville"/>
              <a:ea typeface="Baskervville"/>
              <a:cs typeface="Baskervville"/>
              <a:sym typeface="Baskervville"/>
            </a:endParaRPr>
          </a:p>
        </p:txBody>
      </p:sp>
      <p:sp>
        <p:nvSpPr>
          <p:cNvPr id="518" name="Google Shape;518;p37"/>
          <p:cNvSpPr txBox="1"/>
          <p:nvPr>
            <p:ph idx="4294967295" type="subTitle"/>
          </p:nvPr>
        </p:nvSpPr>
        <p:spPr>
          <a:xfrm>
            <a:off x="4948425" y="3982575"/>
            <a:ext cx="3069000" cy="377100"/>
          </a:xfrm>
          <a:prstGeom prst="rect">
            <a:avLst/>
          </a:prstGeom>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i="1" lang="en" sz="2200">
                <a:solidFill>
                  <a:schemeClr val="accent4"/>
                </a:solidFill>
                <a:latin typeface="Baskervville"/>
                <a:ea typeface="Baskervville"/>
                <a:cs typeface="Baskervville"/>
                <a:sym typeface="Baskervville"/>
              </a:rPr>
              <a:t>Socializing As Wellness </a:t>
            </a:r>
            <a:endParaRPr i="1" sz="2200">
              <a:solidFill>
                <a:schemeClr val="accent4"/>
              </a:solidFill>
              <a:latin typeface="Baskervville"/>
              <a:ea typeface="Baskervville"/>
              <a:cs typeface="Baskervville"/>
              <a:sym typeface="Baskervville"/>
            </a:endParaRPr>
          </a:p>
        </p:txBody>
      </p:sp>
      <p:sp>
        <p:nvSpPr>
          <p:cNvPr id="519" name="Google Shape;519;p37"/>
          <p:cNvSpPr txBox="1"/>
          <p:nvPr>
            <p:ph idx="4294967295" type="subTitle"/>
          </p:nvPr>
        </p:nvSpPr>
        <p:spPr>
          <a:xfrm>
            <a:off x="6716800" y="1174250"/>
            <a:ext cx="24780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200">
                <a:latin typeface="Baskervville"/>
                <a:ea typeface="Baskervville"/>
                <a:cs typeface="Baskervville"/>
                <a:sym typeface="Baskervville"/>
              </a:rPr>
              <a:t>Burnout + Stress</a:t>
            </a:r>
            <a:endParaRPr i="1" sz="2200">
              <a:latin typeface="Baskervville"/>
              <a:ea typeface="Baskervville"/>
              <a:cs typeface="Baskervville"/>
              <a:sym typeface="Baskervville"/>
            </a:endParaRPr>
          </a:p>
        </p:txBody>
      </p:sp>
      <p:sp>
        <p:nvSpPr>
          <p:cNvPr id="520" name="Google Shape;520;p37"/>
          <p:cNvSpPr/>
          <p:nvPr/>
        </p:nvSpPr>
        <p:spPr>
          <a:xfrm rot="10800000">
            <a:off x="1803803" y="3258563"/>
            <a:ext cx="1582200" cy="9330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rot="10800000">
            <a:off x="1123028" y="2346998"/>
            <a:ext cx="2943900" cy="780900"/>
          </a:xfrm>
          <a:prstGeom prst="trapezoid">
            <a:avLst>
              <a:gd fmla="val 8063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rot="10800000">
            <a:off x="441195" y="1435434"/>
            <a:ext cx="4307400" cy="780900"/>
          </a:xfrm>
          <a:prstGeom prst="trapezoid">
            <a:avLst>
              <a:gd fmla="val 80631"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rot="10800000">
            <a:off x="2842870" y="3468388"/>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rot="10800000">
            <a:off x="3567995" y="2578838"/>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rot="10800000">
            <a:off x="4218399" y="1633488"/>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37"/>
          <p:cNvCxnSpPr>
            <a:stCxn id="518" idx="1"/>
            <a:endCxn id="523" idx="2"/>
          </p:cNvCxnSpPr>
          <p:nvPr/>
        </p:nvCxnSpPr>
        <p:spPr>
          <a:xfrm rot="10800000">
            <a:off x="3493125" y="3793725"/>
            <a:ext cx="1455300" cy="3774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527" name="Google Shape;527;p37"/>
          <p:cNvCxnSpPr>
            <a:stCxn id="517" idx="1"/>
            <a:endCxn id="524" idx="2"/>
          </p:cNvCxnSpPr>
          <p:nvPr/>
        </p:nvCxnSpPr>
        <p:spPr>
          <a:xfrm flipH="1">
            <a:off x="4218350" y="2726311"/>
            <a:ext cx="1431900" cy="177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528" name="Google Shape;528;p37"/>
          <p:cNvCxnSpPr>
            <a:stCxn id="519" idx="1"/>
            <a:endCxn id="525" idx="2"/>
          </p:cNvCxnSpPr>
          <p:nvPr/>
        </p:nvCxnSpPr>
        <p:spPr>
          <a:xfrm flipH="1">
            <a:off x="4868800" y="1362800"/>
            <a:ext cx="1848000" cy="595800"/>
          </a:xfrm>
          <a:prstGeom prst="bentConnector3">
            <a:avLst>
              <a:gd fmla="val 50000" name="adj1"/>
            </a:avLst>
          </a:prstGeom>
          <a:noFill/>
          <a:ln cap="flat" cmpd="sng" w="9525">
            <a:solidFill>
              <a:schemeClr val="dk1"/>
            </a:solidFill>
            <a:prstDash val="solid"/>
            <a:round/>
            <a:headEnd len="med" w="med" type="none"/>
            <a:tailEnd len="med" w="med" type="none"/>
          </a:ln>
        </p:spPr>
      </p:cxnSp>
      <p:grpSp>
        <p:nvGrpSpPr>
          <p:cNvPr id="529" name="Google Shape;529;p37"/>
          <p:cNvGrpSpPr/>
          <p:nvPr/>
        </p:nvGrpSpPr>
        <p:grpSpPr>
          <a:xfrm>
            <a:off x="4353662" y="1770157"/>
            <a:ext cx="379900" cy="377086"/>
            <a:chOff x="-13966675" y="1639700"/>
            <a:chExt cx="354450" cy="351825"/>
          </a:xfrm>
        </p:grpSpPr>
        <p:sp>
          <p:nvSpPr>
            <p:cNvPr id="530" name="Google Shape;530;p37"/>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37"/>
          <p:cNvSpPr/>
          <p:nvPr/>
        </p:nvSpPr>
        <p:spPr>
          <a:xfrm>
            <a:off x="2978121" y="3604633"/>
            <a:ext cx="379913" cy="37793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37"/>
          <p:cNvGrpSpPr/>
          <p:nvPr/>
        </p:nvGrpSpPr>
        <p:grpSpPr>
          <a:xfrm>
            <a:off x="3703242" y="2716126"/>
            <a:ext cx="379914" cy="375860"/>
            <a:chOff x="-32245875" y="1938725"/>
            <a:chExt cx="295400" cy="292225"/>
          </a:xfrm>
        </p:grpSpPr>
        <p:sp>
          <p:nvSpPr>
            <p:cNvPr id="537" name="Google Shape;537;p37"/>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73"/>
          <p:cNvPicPr preferRelativeResize="0"/>
          <p:nvPr/>
        </p:nvPicPr>
        <p:blipFill>
          <a:blip r:embed="rId3">
            <a:alphaModFix/>
          </a:blip>
          <a:stretch>
            <a:fillRect/>
          </a:stretch>
        </p:blipFill>
        <p:spPr>
          <a:xfrm>
            <a:off x="849150" y="780675"/>
            <a:ext cx="7445699" cy="3931450"/>
          </a:xfrm>
          <a:prstGeom prst="rect">
            <a:avLst/>
          </a:prstGeom>
          <a:noFill/>
          <a:ln>
            <a:noFill/>
          </a:ln>
        </p:spPr>
      </p:pic>
      <p:sp>
        <p:nvSpPr>
          <p:cNvPr id="1001" name="Google Shape;1001;p73"/>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HMW: Daniel D.</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4"/>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HMW: Sofia M. </a:t>
            </a:r>
            <a:endParaRPr sz="2700"/>
          </a:p>
        </p:txBody>
      </p:sp>
      <p:pic>
        <p:nvPicPr>
          <p:cNvPr id="1007" name="Google Shape;1007;p74"/>
          <p:cNvPicPr preferRelativeResize="0"/>
          <p:nvPr/>
        </p:nvPicPr>
        <p:blipFill>
          <a:blip r:embed="rId3">
            <a:alphaModFix/>
          </a:blip>
          <a:stretch>
            <a:fillRect/>
          </a:stretch>
        </p:blipFill>
        <p:spPr>
          <a:xfrm>
            <a:off x="823975" y="738200"/>
            <a:ext cx="7496046" cy="3954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75"/>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HMW: Grace J.</a:t>
            </a:r>
            <a:endParaRPr sz="2700"/>
          </a:p>
        </p:txBody>
      </p:sp>
      <p:pic>
        <p:nvPicPr>
          <p:cNvPr id="1013" name="Google Shape;1013;p75"/>
          <p:cNvPicPr preferRelativeResize="0"/>
          <p:nvPr/>
        </p:nvPicPr>
        <p:blipFill>
          <a:blip r:embed="rId3">
            <a:alphaModFix/>
          </a:blip>
          <a:stretch>
            <a:fillRect/>
          </a:stretch>
        </p:blipFill>
        <p:spPr>
          <a:xfrm>
            <a:off x="819938" y="788000"/>
            <a:ext cx="7504133" cy="395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76"/>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HMW: Grace J.</a:t>
            </a:r>
            <a:endParaRPr sz="2700"/>
          </a:p>
        </p:txBody>
      </p:sp>
      <p:pic>
        <p:nvPicPr>
          <p:cNvPr id="1019" name="Google Shape;1019;p76"/>
          <p:cNvPicPr preferRelativeResize="0"/>
          <p:nvPr/>
        </p:nvPicPr>
        <p:blipFill>
          <a:blip r:embed="rId3">
            <a:alphaModFix/>
          </a:blip>
          <a:stretch>
            <a:fillRect/>
          </a:stretch>
        </p:blipFill>
        <p:spPr>
          <a:xfrm>
            <a:off x="819938" y="788000"/>
            <a:ext cx="7504133" cy="3954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77"/>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Solutions: HMW #1</a:t>
            </a:r>
            <a:endParaRPr sz="2700"/>
          </a:p>
        </p:txBody>
      </p:sp>
      <p:pic>
        <p:nvPicPr>
          <p:cNvPr id="1025" name="Google Shape;1025;p77"/>
          <p:cNvPicPr preferRelativeResize="0"/>
          <p:nvPr/>
        </p:nvPicPr>
        <p:blipFill>
          <a:blip r:embed="rId3">
            <a:alphaModFix/>
          </a:blip>
          <a:stretch>
            <a:fillRect/>
          </a:stretch>
        </p:blipFill>
        <p:spPr>
          <a:xfrm>
            <a:off x="368913" y="821175"/>
            <a:ext cx="8406187" cy="39542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78"/>
          <p:cNvPicPr preferRelativeResize="0"/>
          <p:nvPr/>
        </p:nvPicPr>
        <p:blipFill>
          <a:blip r:embed="rId3">
            <a:alphaModFix/>
          </a:blip>
          <a:stretch>
            <a:fillRect/>
          </a:stretch>
        </p:blipFill>
        <p:spPr>
          <a:xfrm>
            <a:off x="368476" y="804600"/>
            <a:ext cx="8436371" cy="3954225"/>
          </a:xfrm>
          <a:prstGeom prst="rect">
            <a:avLst/>
          </a:prstGeom>
          <a:noFill/>
          <a:ln>
            <a:noFill/>
          </a:ln>
        </p:spPr>
      </p:pic>
      <p:sp>
        <p:nvSpPr>
          <p:cNvPr id="1031" name="Google Shape;1031;p78"/>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Solutions: HMW #2</a:t>
            </a:r>
            <a:endParaRPr sz="27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9"/>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Solutions: HMW #3</a:t>
            </a:r>
            <a:endParaRPr sz="2700"/>
          </a:p>
        </p:txBody>
      </p:sp>
      <p:pic>
        <p:nvPicPr>
          <p:cNvPr id="1037" name="Google Shape;1037;p79"/>
          <p:cNvPicPr preferRelativeResize="0"/>
          <p:nvPr/>
        </p:nvPicPr>
        <p:blipFill>
          <a:blip r:embed="rId3">
            <a:alphaModFix/>
          </a:blip>
          <a:stretch>
            <a:fillRect/>
          </a:stretch>
        </p:blipFill>
        <p:spPr>
          <a:xfrm>
            <a:off x="361100" y="821175"/>
            <a:ext cx="8421806" cy="3954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0"/>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Empathy Maps</a:t>
            </a:r>
            <a:endParaRPr sz="2700"/>
          </a:p>
        </p:txBody>
      </p:sp>
      <p:pic>
        <p:nvPicPr>
          <p:cNvPr id="1043" name="Google Shape;1043;p80"/>
          <p:cNvPicPr preferRelativeResize="0"/>
          <p:nvPr/>
        </p:nvPicPr>
        <p:blipFill rotWithShape="1">
          <a:blip r:embed="rId3">
            <a:alphaModFix/>
          </a:blip>
          <a:srcRect b="2543" l="0" r="25428" t="0"/>
          <a:stretch/>
        </p:blipFill>
        <p:spPr>
          <a:xfrm>
            <a:off x="241600" y="762250"/>
            <a:ext cx="4002076" cy="3396250"/>
          </a:xfrm>
          <a:prstGeom prst="rect">
            <a:avLst/>
          </a:prstGeom>
          <a:noFill/>
          <a:ln>
            <a:noFill/>
          </a:ln>
        </p:spPr>
      </p:pic>
      <p:sp>
        <p:nvSpPr>
          <p:cNvPr id="1044" name="Google Shape;1044;p80"/>
          <p:cNvSpPr txBox="1"/>
          <p:nvPr/>
        </p:nvSpPr>
        <p:spPr>
          <a:xfrm>
            <a:off x="163850" y="4158500"/>
            <a:ext cx="805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unito"/>
                <a:ea typeface="Nunito"/>
                <a:cs typeface="Nunito"/>
                <a:sym typeface="Nunito"/>
              </a:rPr>
              <a:t>Link:  </a:t>
            </a:r>
            <a:r>
              <a:rPr lang="en" u="sng">
                <a:solidFill>
                  <a:schemeClr val="hlink"/>
                </a:solidFill>
                <a:latin typeface="Nunito"/>
                <a:ea typeface="Nunito"/>
                <a:cs typeface="Nunito"/>
                <a:sym typeface="Nunito"/>
                <a:hlinkClick r:id="rId4"/>
              </a:rPr>
              <a:t>https://www.figma.com/board/CzkD5IEsZpkGwa3ZxWLMfR/CS147-Empathy-Maps?node-id=0-1&amp;node-type=canvas&amp;t=Y0iudQ2q3qSiMXGm-0</a:t>
            </a:r>
            <a:r>
              <a:rPr lang="en">
                <a:solidFill>
                  <a:schemeClr val="dk1"/>
                </a:solidFill>
                <a:latin typeface="Nunito"/>
                <a:ea typeface="Nunito"/>
                <a:cs typeface="Nunito"/>
                <a:sym typeface="Nunito"/>
              </a:rPr>
              <a:t> </a:t>
            </a:r>
            <a:endParaRPr>
              <a:solidFill>
                <a:schemeClr val="dk1"/>
              </a:solidFill>
              <a:latin typeface="Nunito"/>
              <a:ea typeface="Nunito"/>
              <a:cs typeface="Nunito"/>
              <a:sym typeface="Nunito"/>
            </a:endParaRPr>
          </a:p>
        </p:txBody>
      </p:sp>
      <p:pic>
        <p:nvPicPr>
          <p:cNvPr id="1045" name="Google Shape;1045;p80"/>
          <p:cNvPicPr preferRelativeResize="0"/>
          <p:nvPr/>
        </p:nvPicPr>
        <p:blipFill>
          <a:blip r:embed="rId5">
            <a:alphaModFix/>
          </a:blip>
          <a:stretch>
            <a:fillRect/>
          </a:stretch>
        </p:blipFill>
        <p:spPr>
          <a:xfrm>
            <a:off x="4373850" y="762250"/>
            <a:ext cx="4532347" cy="33962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Experience Prototype 1 - Northwestern Student</a:t>
            </a:r>
            <a:endParaRPr sz="2700"/>
          </a:p>
        </p:txBody>
      </p:sp>
      <p:sp>
        <p:nvSpPr>
          <p:cNvPr id="1051" name="Google Shape;1051;p81"/>
          <p:cNvSpPr txBox="1"/>
          <p:nvPr/>
        </p:nvSpPr>
        <p:spPr>
          <a:xfrm>
            <a:off x="330450" y="2033350"/>
            <a:ext cx="50445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1. I guess I get to bond with my friends a little more and I work a bit more efficient</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2. Too awkward still. Updating trivial stuff that has nothing to do with my friends. Feels like I am constantly disturbing others and seeking attention… especially in front of a group of people who aren’t familiar with each other</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3. I don’t like updating life routine, feels like I am a robot. If I think it’s unnecessary.. Sending message from time to time is really annoying, especially just random messages</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4. Feel more obligated to complete my tasks since I am reporting it to more people?</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5. Like generally interesting stuff (gossip, new experiences, emotions, thoughts, new discoveries, travel, fun, entertainment…</a:t>
            </a:r>
            <a:endParaRPr sz="1100">
              <a:latin typeface="Nunito"/>
              <a:ea typeface="Nunito"/>
              <a:cs typeface="Nunito"/>
              <a:sym typeface="Nunito"/>
            </a:endParaRPr>
          </a:p>
        </p:txBody>
      </p:sp>
      <p:sp>
        <p:nvSpPr>
          <p:cNvPr id="1052" name="Google Shape;1052;p81"/>
          <p:cNvSpPr txBox="1"/>
          <p:nvPr/>
        </p:nvSpPr>
        <p:spPr>
          <a:xfrm>
            <a:off x="330450" y="832750"/>
            <a:ext cx="5199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1.	What did you like about this experience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2.	What did you not like about this experience</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3.	What were some barriers to updating your status in the gc?</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4.	Did this experience benefit you in any way?</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5.	What categories are you comfortable updating? What about emotions such as loneliness, happiness?</a:t>
            </a:r>
            <a:endParaRPr sz="1100">
              <a:latin typeface="Nunito"/>
              <a:ea typeface="Nunito"/>
              <a:cs typeface="Nunito"/>
              <a:sym typeface="Nunito"/>
            </a:endParaRPr>
          </a:p>
        </p:txBody>
      </p:sp>
      <p:pic>
        <p:nvPicPr>
          <p:cNvPr id="1053" name="Google Shape;1053;p81"/>
          <p:cNvPicPr preferRelativeResize="0"/>
          <p:nvPr/>
        </p:nvPicPr>
        <p:blipFill rotWithShape="1">
          <a:blip r:embed="rId3">
            <a:alphaModFix/>
          </a:blip>
          <a:srcRect b="8553" l="0" r="0" t="7750"/>
          <a:stretch/>
        </p:blipFill>
        <p:spPr>
          <a:xfrm>
            <a:off x="5831800" y="1001125"/>
            <a:ext cx="1555925" cy="3757650"/>
          </a:xfrm>
          <a:prstGeom prst="rect">
            <a:avLst/>
          </a:prstGeom>
          <a:noFill/>
          <a:ln>
            <a:noFill/>
          </a:ln>
        </p:spPr>
      </p:pic>
      <p:pic>
        <p:nvPicPr>
          <p:cNvPr id="1054" name="Google Shape;1054;p81"/>
          <p:cNvPicPr preferRelativeResize="0"/>
          <p:nvPr/>
        </p:nvPicPr>
        <p:blipFill rotWithShape="1">
          <a:blip r:embed="rId4">
            <a:alphaModFix/>
          </a:blip>
          <a:srcRect b="4896" l="0" r="0" t="11407"/>
          <a:stretch/>
        </p:blipFill>
        <p:spPr>
          <a:xfrm>
            <a:off x="7458650" y="1001125"/>
            <a:ext cx="1555925" cy="3757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2"/>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Experience Prototype 1 - UMich Student 1</a:t>
            </a:r>
            <a:endParaRPr sz="2700"/>
          </a:p>
        </p:txBody>
      </p:sp>
      <p:sp>
        <p:nvSpPr>
          <p:cNvPr id="1060" name="Google Shape;1060;p82"/>
          <p:cNvSpPr txBox="1"/>
          <p:nvPr/>
        </p:nvSpPr>
        <p:spPr>
          <a:xfrm>
            <a:off x="592875" y="2293775"/>
            <a:ext cx="8164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It was fun to see status updates of people throughout the day.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Didn’t like having to remember to send them though</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My forgetfulness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I wouldn’t say it </a:t>
            </a:r>
            <a:r>
              <a:rPr lang="en" sz="1200">
                <a:latin typeface="Nunito"/>
                <a:ea typeface="Nunito"/>
                <a:cs typeface="Nunito"/>
                <a:sym typeface="Nunito"/>
              </a:rPr>
              <a:t>benefited</a:t>
            </a:r>
            <a:r>
              <a:rPr lang="en" sz="1200">
                <a:latin typeface="Nunito"/>
                <a:ea typeface="Nunito"/>
                <a:cs typeface="Nunito"/>
                <a:sym typeface="Nunito"/>
              </a:rPr>
              <a:t> me in any way particularly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Just uploaded what I was doing which was fine</a:t>
            </a:r>
            <a:endParaRPr sz="1200">
              <a:latin typeface="Nunito"/>
              <a:ea typeface="Nunito"/>
              <a:cs typeface="Nunito"/>
              <a:sym typeface="Nunito"/>
            </a:endParaRPr>
          </a:p>
        </p:txBody>
      </p:sp>
      <p:sp>
        <p:nvSpPr>
          <p:cNvPr id="1061" name="Google Shape;1061;p82"/>
          <p:cNvSpPr txBox="1"/>
          <p:nvPr/>
        </p:nvSpPr>
        <p:spPr>
          <a:xfrm>
            <a:off x="592875" y="884475"/>
            <a:ext cx="81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What did you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What did you not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What were some barriers to updating your status in the gc?</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Did this experience benefit you in any way?</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What categories are you comfortable updating? What about emotions such as loneliness, happiness?</a:t>
            </a:r>
            <a:endParaRPr sz="1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8"/>
          <p:cNvSpPr/>
          <p:nvPr/>
        </p:nvSpPr>
        <p:spPr>
          <a:xfrm>
            <a:off x="2305638" y="14237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38"/>
          <p:cNvPicPr preferRelativeResize="0"/>
          <p:nvPr/>
        </p:nvPicPr>
        <p:blipFill rotWithShape="1">
          <a:blip r:embed="rId3">
            <a:alphaModFix/>
          </a:blip>
          <a:srcRect b="0" l="0" r="0" t="0"/>
          <a:stretch/>
        </p:blipFill>
        <p:spPr>
          <a:xfrm>
            <a:off x="2342322" y="1462400"/>
            <a:ext cx="1688100" cy="1688100"/>
          </a:xfrm>
          <a:prstGeom prst="ellipse">
            <a:avLst/>
          </a:prstGeom>
          <a:noFill/>
          <a:ln>
            <a:noFill/>
          </a:ln>
        </p:spPr>
      </p:pic>
      <p:sp>
        <p:nvSpPr>
          <p:cNvPr id="546" name="Google Shape;546;p38"/>
          <p:cNvSpPr/>
          <p:nvPr/>
        </p:nvSpPr>
        <p:spPr>
          <a:xfrm>
            <a:off x="5072862" y="14237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38"/>
          <p:cNvPicPr preferRelativeResize="0"/>
          <p:nvPr/>
        </p:nvPicPr>
        <p:blipFill rotWithShape="1">
          <a:blip r:embed="rId4">
            <a:alphaModFix/>
          </a:blip>
          <a:srcRect b="0" l="0" r="0" t="0"/>
          <a:stretch/>
        </p:blipFill>
        <p:spPr>
          <a:xfrm>
            <a:off x="5111563" y="1462400"/>
            <a:ext cx="1688100" cy="1688100"/>
          </a:xfrm>
          <a:prstGeom prst="ellipse">
            <a:avLst/>
          </a:prstGeom>
          <a:noFill/>
          <a:ln>
            <a:noFill/>
          </a:ln>
        </p:spPr>
      </p:pic>
      <p:sp>
        <p:nvSpPr>
          <p:cNvPr id="548" name="Google Shape;548;p38"/>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Baskervville"/>
                <a:ea typeface="Baskervville"/>
                <a:cs typeface="Baskervville"/>
                <a:sym typeface="Baskervville"/>
              </a:rPr>
              <a:t>Additional </a:t>
            </a:r>
            <a:r>
              <a:rPr lang="en" sz="3500">
                <a:solidFill>
                  <a:srgbClr val="000000"/>
                </a:solidFill>
                <a:latin typeface="Baskervville"/>
                <a:ea typeface="Baskervville"/>
                <a:cs typeface="Baskervville"/>
                <a:sym typeface="Baskervville"/>
              </a:rPr>
              <a:t>Interviewee Profiles</a:t>
            </a:r>
            <a:endParaRPr sz="3500">
              <a:solidFill>
                <a:srgbClr val="000000"/>
              </a:solidFill>
              <a:latin typeface="Baskervville"/>
              <a:ea typeface="Baskervville"/>
              <a:cs typeface="Baskervville"/>
              <a:sym typeface="Baskervville"/>
            </a:endParaRPr>
          </a:p>
        </p:txBody>
      </p:sp>
      <p:sp>
        <p:nvSpPr>
          <p:cNvPr id="549" name="Google Shape;549;p38"/>
          <p:cNvSpPr txBox="1"/>
          <p:nvPr/>
        </p:nvSpPr>
        <p:spPr>
          <a:xfrm>
            <a:off x="5237100" y="32690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Sofia M.</a:t>
            </a:r>
            <a:endParaRPr b="1">
              <a:solidFill>
                <a:srgbClr val="000000"/>
              </a:solidFill>
              <a:latin typeface="Nunito"/>
              <a:ea typeface="Nunito"/>
              <a:cs typeface="Nunito"/>
              <a:sym typeface="Nunito"/>
            </a:endParaRPr>
          </a:p>
        </p:txBody>
      </p:sp>
      <p:sp>
        <p:nvSpPr>
          <p:cNvPr id="550" name="Google Shape;550;p38"/>
          <p:cNvSpPr txBox="1"/>
          <p:nvPr/>
        </p:nvSpPr>
        <p:spPr>
          <a:xfrm>
            <a:off x="2469900" y="32690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Daniel D.</a:t>
            </a:r>
            <a:endParaRPr b="1">
              <a:solidFill>
                <a:srgbClr val="000000"/>
              </a:solidFill>
              <a:latin typeface="Nunito"/>
              <a:ea typeface="Nunito"/>
              <a:cs typeface="Nunito"/>
              <a:sym typeface="Nunito"/>
            </a:endParaRPr>
          </a:p>
        </p:txBody>
      </p:sp>
      <p:sp>
        <p:nvSpPr>
          <p:cNvPr id="551" name="Google Shape;551;p38"/>
          <p:cNvSpPr txBox="1"/>
          <p:nvPr/>
        </p:nvSpPr>
        <p:spPr>
          <a:xfrm>
            <a:off x="4745725" y="3514688"/>
            <a:ext cx="2419800" cy="83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Junior at Stanford University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Conducted at nearby dorm (Carolyn + Kristine)</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
        <p:nvSpPr>
          <p:cNvPr id="552" name="Google Shape;552;p38"/>
          <p:cNvSpPr txBox="1"/>
          <p:nvPr/>
        </p:nvSpPr>
        <p:spPr>
          <a:xfrm>
            <a:off x="6204025" y="4676875"/>
            <a:ext cx="2831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accent4"/>
                </a:solidFill>
                <a:latin typeface="Nunito"/>
                <a:ea typeface="Nunito"/>
                <a:cs typeface="Nunito"/>
                <a:sym typeface="Nunito"/>
              </a:rPr>
              <a:t>*Names changed for anonymity*</a:t>
            </a:r>
            <a:endParaRPr sz="1200">
              <a:solidFill>
                <a:schemeClr val="accent4"/>
              </a:solidFill>
              <a:latin typeface="Nunito"/>
              <a:ea typeface="Nunito"/>
              <a:cs typeface="Nunito"/>
              <a:sym typeface="Nunito"/>
            </a:endParaRPr>
          </a:p>
        </p:txBody>
      </p:sp>
      <p:sp>
        <p:nvSpPr>
          <p:cNvPr id="553" name="Google Shape;553;p38"/>
          <p:cNvSpPr txBox="1"/>
          <p:nvPr/>
        </p:nvSpPr>
        <p:spPr>
          <a:xfrm>
            <a:off x="1978500" y="3514688"/>
            <a:ext cx="2419800" cy="83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Sophomore at UChicago</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Conducted over Zoom (Lucas)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3"/>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Experience Prototype 1 - UMich Student 2</a:t>
            </a:r>
            <a:endParaRPr sz="2700"/>
          </a:p>
        </p:txBody>
      </p:sp>
      <p:sp>
        <p:nvSpPr>
          <p:cNvPr id="1067" name="Google Shape;1067;p83"/>
          <p:cNvSpPr txBox="1"/>
          <p:nvPr/>
        </p:nvSpPr>
        <p:spPr>
          <a:xfrm>
            <a:off x="592875" y="2293775"/>
            <a:ext cx="8164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a:t>
            </a:r>
            <a:r>
              <a:rPr lang="en" sz="1200">
                <a:latin typeface="Nunito"/>
                <a:ea typeface="Nunito"/>
                <a:cs typeface="Nunito"/>
                <a:sym typeface="Nunito"/>
              </a:rPr>
              <a:t>I liked seeing what people were doing cause sometimes I’m on my phone like… there is nothing to see but </a:t>
            </a:r>
            <a:endParaRPr sz="1200">
              <a:latin typeface="Nunito"/>
              <a:ea typeface="Nunito"/>
              <a:cs typeface="Nunito"/>
              <a:sym typeface="Nunito"/>
            </a:endParaRPr>
          </a:p>
          <a:p>
            <a:pPr indent="457200" lvl="0" marL="0" rtl="0" algn="l">
              <a:spcBef>
                <a:spcPts val="0"/>
              </a:spcBef>
              <a:spcAft>
                <a:spcPts val="0"/>
              </a:spcAft>
              <a:buNone/>
            </a:pPr>
            <a:r>
              <a:rPr lang="en" sz="1200">
                <a:latin typeface="Nunito"/>
                <a:ea typeface="Nunito"/>
                <a:cs typeface="Nunito"/>
                <a:sym typeface="Nunito"/>
              </a:rPr>
              <a:t>then I got a like “drunk” from [Friend] and that’s funny asf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Phone usage drained my battery faster than normal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Classes, Memory of task, Phone dying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Not particularly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No emotions other than expressing distaste for a very salty noodle dish for lunch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1068" name="Google Shape;1068;p83"/>
          <p:cNvSpPr txBox="1"/>
          <p:nvPr/>
        </p:nvSpPr>
        <p:spPr>
          <a:xfrm>
            <a:off x="592875" y="884475"/>
            <a:ext cx="81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What did you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What did you not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What were some barriers to updating your status in the gc?</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Did this experience benefit you in any way?</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What categories are you comfortable updating? What about emotions such as loneliness, happiness?</a:t>
            </a:r>
            <a:endParaRPr sz="1200">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84"/>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Experience Prototype 1 - UMich Student 3</a:t>
            </a:r>
            <a:endParaRPr sz="2700"/>
          </a:p>
        </p:txBody>
      </p:sp>
      <p:sp>
        <p:nvSpPr>
          <p:cNvPr id="1074" name="Google Shape;1074;p84"/>
          <p:cNvSpPr txBox="1"/>
          <p:nvPr/>
        </p:nvSpPr>
        <p:spPr>
          <a:xfrm>
            <a:off x="592875" y="2293775"/>
            <a:ext cx="8164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I liked that there was a wide variety of things shared through status updates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I don’t really have anything negative to say I guess maybe what [Friend] said about forgetting to update y’all on what I was doing</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I didn’t really realize this was happening until like halfway through the day (my own fault)</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I thought it was interesting but I don’t really know if that’s a benefit</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I didn’t really have anything crazy to share today it was kind of a boring day for me</a:t>
            </a:r>
            <a:endParaRPr sz="1200">
              <a:latin typeface="Nunito"/>
              <a:ea typeface="Nunito"/>
              <a:cs typeface="Nunito"/>
              <a:sym typeface="Nunito"/>
            </a:endParaRPr>
          </a:p>
        </p:txBody>
      </p:sp>
      <p:sp>
        <p:nvSpPr>
          <p:cNvPr id="1075" name="Google Shape;1075;p84"/>
          <p:cNvSpPr txBox="1"/>
          <p:nvPr/>
        </p:nvSpPr>
        <p:spPr>
          <a:xfrm>
            <a:off x="592875" y="884475"/>
            <a:ext cx="81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Nunito"/>
                <a:ea typeface="Nunito"/>
                <a:cs typeface="Nunito"/>
                <a:sym typeface="Nunito"/>
              </a:rPr>
              <a:t>1.	What did you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2.	What did you not like about this experience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3.	What were some barriers to updating your status in the gc?</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4.	Did this experience benefit you in any way?</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5.	What categories are you comfortable updating? What about emotions such as loneliness, happiness?</a:t>
            </a:r>
            <a:endParaRPr sz="1200">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85"/>
          <p:cNvSpPr txBox="1"/>
          <p:nvPr>
            <p:ph type="title"/>
          </p:nvPr>
        </p:nvSpPr>
        <p:spPr>
          <a:xfrm>
            <a:off x="720000" y="17107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Experience Prototype 2 - Feedback</a:t>
            </a:r>
            <a:endParaRPr sz="2700"/>
          </a:p>
        </p:txBody>
      </p:sp>
      <p:pic>
        <p:nvPicPr>
          <p:cNvPr id="1081" name="Google Shape;1081;p85"/>
          <p:cNvPicPr preferRelativeResize="0"/>
          <p:nvPr/>
        </p:nvPicPr>
        <p:blipFill>
          <a:blip r:embed="rId3">
            <a:alphaModFix/>
          </a:blip>
          <a:stretch>
            <a:fillRect/>
          </a:stretch>
        </p:blipFill>
        <p:spPr>
          <a:xfrm>
            <a:off x="230150" y="805225"/>
            <a:ext cx="4124125" cy="1838450"/>
          </a:xfrm>
          <a:prstGeom prst="rect">
            <a:avLst/>
          </a:prstGeom>
          <a:noFill/>
          <a:ln>
            <a:noFill/>
          </a:ln>
        </p:spPr>
      </p:pic>
      <p:pic>
        <p:nvPicPr>
          <p:cNvPr id="1082" name="Google Shape;1082;p85"/>
          <p:cNvPicPr preferRelativeResize="0"/>
          <p:nvPr/>
        </p:nvPicPr>
        <p:blipFill>
          <a:blip r:embed="rId4">
            <a:alphaModFix/>
          </a:blip>
          <a:stretch>
            <a:fillRect/>
          </a:stretch>
        </p:blipFill>
        <p:spPr>
          <a:xfrm>
            <a:off x="4413600" y="805225"/>
            <a:ext cx="4529800" cy="1759200"/>
          </a:xfrm>
          <a:prstGeom prst="rect">
            <a:avLst/>
          </a:prstGeom>
          <a:noFill/>
          <a:ln>
            <a:noFill/>
          </a:ln>
        </p:spPr>
      </p:pic>
      <p:pic>
        <p:nvPicPr>
          <p:cNvPr id="1083" name="Google Shape;1083;p85"/>
          <p:cNvPicPr preferRelativeResize="0"/>
          <p:nvPr/>
        </p:nvPicPr>
        <p:blipFill>
          <a:blip r:embed="rId5">
            <a:alphaModFix/>
          </a:blip>
          <a:stretch>
            <a:fillRect/>
          </a:stretch>
        </p:blipFill>
        <p:spPr>
          <a:xfrm>
            <a:off x="230150" y="2643675"/>
            <a:ext cx="4124126" cy="1448725"/>
          </a:xfrm>
          <a:prstGeom prst="rect">
            <a:avLst/>
          </a:prstGeom>
          <a:noFill/>
          <a:ln>
            <a:noFill/>
          </a:ln>
        </p:spPr>
      </p:pic>
      <p:pic>
        <p:nvPicPr>
          <p:cNvPr id="1084" name="Google Shape;1084;p85"/>
          <p:cNvPicPr preferRelativeResize="0"/>
          <p:nvPr/>
        </p:nvPicPr>
        <p:blipFill>
          <a:blip r:embed="rId6">
            <a:alphaModFix/>
          </a:blip>
          <a:stretch>
            <a:fillRect/>
          </a:stretch>
        </p:blipFill>
        <p:spPr>
          <a:xfrm>
            <a:off x="4413600" y="2564425"/>
            <a:ext cx="4529800" cy="1697898"/>
          </a:xfrm>
          <a:prstGeom prst="rect">
            <a:avLst/>
          </a:prstGeom>
          <a:noFill/>
          <a:ln>
            <a:noFill/>
          </a:ln>
        </p:spPr>
      </p:pic>
      <p:pic>
        <p:nvPicPr>
          <p:cNvPr id="1085" name="Google Shape;1085;p85"/>
          <p:cNvPicPr preferRelativeResize="0"/>
          <p:nvPr/>
        </p:nvPicPr>
        <p:blipFill>
          <a:blip r:embed="rId7">
            <a:alphaModFix/>
          </a:blip>
          <a:stretch>
            <a:fillRect/>
          </a:stretch>
        </p:blipFill>
        <p:spPr>
          <a:xfrm>
            <a:off x="230145" y="4092409"/>
            <a:ext cx="4124125" cy="9177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9"/>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Daniel D</a:t>
            </a:r>
            <a:r>
              <a:rPr lang="en" sz="2700">
                <a:solidFill>
                  <a:srgbClr val="000000"/>
                </a:solidFill>
                <a:latin typeface="Baskervville"/>
                <a:ea typeface="Baskervville"/>
                <a:cs typeface="Baskervville"/>
                <a:sym typeface="Baskervville"/>
              </a:rPr>
              <a:t>: </a:t>
            </a:r>
            <a:r>
              <a:rPr lang="en" sz="2700">
                <a:latin typeface="Baskervville"/>
                <a:ea typeface="Baskervville"/>
                <a:cs typeface="Baskervville"/>
                <a:sym typeface="Baskervville"/>
              </a:rPr>
              <a:t>Study Circle Seeker</a:t>
            </a:r>
            <a:endParaRPr sz="2700">
              <a:solidFill>
                <a:srgbClr val="000000"/>
              </a:solidFill>
              <a:latin typeface="Baskervville"/>
              <a:ea typeface="Baskervville"/>
              <a:cs typeface="Baskervville"/>
              <a:sym typeface="Baskervville"/>
            </a:endParaRPr>
          </a:p>
        </p:txBody>
      </p:sp>
      <p:sp>
        <p:nvSpPr>
          <p:cNvPr id="559" name="Google Shape;559;p39"/>
          <p:cNvSpPr txBox="1"/>
          <p:nvPr/>
        </p:nvSpPr>
        <p:spPr>
          <a:xfrm>
            <a:off x="742950" y="3182475"/>
            <a:ext cx="4662900" cy="169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Feels overwhelmed with current commitments and often turns to time-consuming distractions </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Sees therapists as professionals, but thinks mental health apps are childish and ineffective</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Feels guilty about wasting time and needs external motivation to get things done</a:t>
            </a:r>
            <a:endParaRPr>
              <a:latin typeface="Nunito"/>
              <a:ea typeface="Nunito"/>
              <a:cs typeface="Nunito"/>
              <a:sym typeface="Nunito"/>
            </a:endParaRPr>
          </a:p>
          <a:p>
            <a:pPr indent="0" lvl="0" marL="0" rtl="0" algn="l">
              <a:spcBef>
                <a:spcPts val="0"/>
              </a:spcBef>
              <a:spcAft>
                <a:spcPts val="0"/>
              </a:spcAft>
              <a:buNone/>
            </a:pPr>
            <a:r>
              <a:t/>
            </a:r>
            <a:endParaRPr>
              <a:solidFill>
                <a:srgbClr val="000000"/>
              </a:solidFill>
              <a:latin typeface="Nunito"/>
              <a:ea typeface="Nunito"/>
              <a:cs typeface="Nunito"/>
              <a:sym typeface="Nunito"/>
            </a:endParaRPr>
          </a:p>
        </p:txBody>
      </p:sp>
      <p:sp>
        <p:nvSpPr>
          <p:cNvPr id="560" name="Google Shape;560;p39"/>
          <p:cNvSpPr txBox="1"/>
          <p:nvPr/>
        </p:nvSpPr>
        <p:spPr>
          <a:xfrm>
            <a:off x="493778" y="27355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000000"/>
                </a:solidFill>
                <a:latin typeface="Baskervville"/>
                <a:ea typeface="Baskervville"/>
                <a:cs typeface="Baskervville"/>
                <a:sym typeface="Baskervville"/>
              </a:rPr>
              <a:t>Key Insights</a:t>
            </a:r>
            <a:endParaRPr sz="1000"/>
          </a:p>
        </p:txBody>
      </p:sp>
      <p:sp>
        <p:nvSpPr>
          <p:cNvPr id="561" name="Google Shape;561;p39"/>
          <p:cNvSpPr txBox="1"/>
          <p:nvPr/>
        </p:nvSpPr>
        <p:spPr>
          <a:xfrm>
            <a:off x="742950" y="1496500"/>
            <a:ext cx="4662900" cy="121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Lecture based classes made it difficult to make friends </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Struggles with time-management</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Reaches out to people to form study groups, but they often don’t respond to him</a:t>
            </a:r>
            <a:endParaRPr>
              <a:latin typeface="Nunito"/>
              <a:ea typeface="Nunito"/>
              <a:cs typeface="Nunito"/>
              <a:sym typeface="Nunito"/>
            </a:endParaRPr>
          </a:p>
        </p:txBody>
      </p:sp>
      <p:sp>
        <p:nvSpPr>
          <p:cNvPr id="562" name="Google Shape;562;p39"/>
          <p:cNvSpPr txBox="1"/>
          <p:nvPr/>
        </p:nvSpPr>
        <p:spPr>
          <a:xfrm>
            <a:off x="438148" y="10243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000000"/>
                </a:solidFill>
                <a:latin typeface="Baskervville"/>
                <a:ea typeface="Baskervville"/>
                <a:cs typeface="Baskervville"/>
                <a:sym typeface="Baskervville"/>
              </a:rPr>
              <a:t>Main Issues</a:t>
            </a:r>
            <a:endParaRPr sz="1000"/>
          </a:p>
        </p:txBody>
      </p:sp>
      <p:sp>
        <p:nvSpPr>
          <p:cNvPr id="563" name="Google Shape;563;p39"/>
          <p:cNvSpPr txBox="1"/>
          <p:nvPr/>
        </p:nvSpPr>
        <p:spPr>
          <a:xfrm>
            <a:off x="5794360" y="1634238"/>
            <a:ext cx="26184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skervville"/>
                <a:ea typeface="Baskervville"/>
                <a:cs typeface="Baskervville"/>
                <a:sym typeface="Baskervville"/>
              </a:rPr>
              <a:t>“If I can help it, ... [I’ll invite my friends for] talking, studying, or even a little chat. If I don’t do anything outside with people, I’m going to be dead all day.”</a:t>
            </a:r>
            <a:endParaRPr sz="1600">
              <a:solidFill>
                <a:schemeClr val="dk1"/>
              </a:solidFill>
              <a:latin typeface="Baskervville"/>
              <a:ea typeface="Baskervville"/>
              <a:cs typeface="Baskervville"/>
              <a:sym typeface="Baskervville"/>
            </a:endParaRPr>
          </a:p>
        </p:txBody>
      </p:sp>
      <p:sp>
        <p:nvSpPr>
          <p:cNvPr id="564" name="Google Shape;564;p39"/>
          <p:cNvSpPr txBox="1"/>
          <p:nvPr/>
        </p:nvSpPr>
        <p:spPr>
          <a:xfrm>
            <a:off x="5749575" y="686763"/>
            <a:ext cx="786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0">
                <a:solidFill>
                  <a:schemeClr val="accent4"/>
                </a:solidFill>
                <a:latin typeface="Baskervville"/>
                <a:ea typeface="Baskervville"/>
                <a:cs typeface="Baskervville"/>
                <a:sym typeface="Baskervville"/>
              </a:rPr>
              <a:t>“</a:t>
            </a:r>
            <a:endParaRPr sz="12000">
              <a:solidFill>
                <a:schemeClr val="accent4"/>
              </a:solidFill>
            </a:endParaRPr>
          </a:p>
        </p:txBody>
      </p:sp>
      <p:sp>
        <p:nvSpPr>
          <p:cNvPr id="565" name="Google Shape;565;p39"/>
          <p:cNvSpPr/>
          <p:nvPr/>
        </p:nvSpPr>
        <p:spPr>
          <a:xfrm>
            <a:off x="5794350" y="3827515"/>
            <a:ext cx="901500" cy="92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39"/>
          <p:cNvPicPr preferRelativeResize="0"/>
          <p:nvPr/>
        </p:nvPicPr>
        <p:blipFill rotWithShape="1">
          <a:blip r:embed="rId3">
            <a:alphaModFix/>
          </a:blip>
          <a:srcRect b="0" l="0" r="0" t="0"/>
          <a:stretch/>
        </p:blipFill>
        <p:spPr>
          <a:xfrm>
            <a:off x="5815825" y="3860854"/>
            <a:ext cx="858600" cy="858600"/>
          </a:xfrm>
          <a:prstGeom prst="ellipse">
            <a:avLst/>
          </a:prstGeom>
          <a:noFill/>
          <a:ln>
            <a:noFill/>
          </a:ln>
        </p:spPr>
      </p:pic>
      <p:sp>
        <p:nvSpPr>
          <p:cNvPr id="567" name="Google Shape;567;p39"/>
          <p:cNvSpPr txBox="1"/>
          <p:nvPr/>
        </p:nvSpPr>
        <p:spPr>
          <a:xfrm>
            <a:off x="6787950" y="3854040"/>
            <a:ext cx="15294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unito"/>
                <a:ea typeface="Nunito"/>
                <a:cs typeface="Nunito"/>
                <a:sym typeface="Nunito"/>
              </a:rPr>
              <a:t>Daniel D.</a:t>
            </a:r>
            <a:endParaRPr b="1"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Sophomore at </a:t>
            </a:r>
            <a:r>
              <a:rPr lang="en" sz="1200">
                <a:latin typeface="Nunito"/>
                <a:ea typeface="Nunito"/>
                <a:cs typeface="Nunito"/>
                <a:sym typeface="Nunito"/>
              </a:rPr>
              <a:t>UChicago</a:t>
            </a:r>
            <a:endParaRPr sz="12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Sofia</a:t>
            </a:r>
            <a:r>
              <a:rPr lang="en" sz="2700">
                <a:solidFill>
                  <a:srgbClr val="000000"/>
                </a:solidFill>
                <a:latin typeface="Baskervville"/>
                <a:ea typeface="Baskervville"/>
                <a:cs typeface="Baskervville"/>
                <a:sym typeface="Baskervville"/>
              </a:rPr>
              <a:t> </a:t>
            </a:r>
            <a:r>
              <a:rPr lang="en" sz="2700">
                <a:latin typeface="Baskervville"/>
                <a:ea typeface="Baskervville"/>
                <a:cs typeface="Baskervville"/>
                <a:sym typeface="Baskervville"/>
              </a:rPr>
              <a:t>M</a:t>
            </a:r>
            <a:r>
              <a:rPr lang="en" sz="2700">
                <a:solidFill>
                  <a:srgbClr val="000000"/>
                </a:solidFill>
                <a:latin typeface="Baskervville"/>
                <a:ea typeface="Baskervville"/>
                <a:cs typeface="Baskervville"/>
                <a:sym typeface="Baskervville"/>
              </a:rPr>
              <a:t>: A</a:t>
            </a:r>
            <a:r>
              <a:rPr lang="en" sz="2700">
                <a:latin typeface="Baskervville"/>
                <a:ea typeface="Baskervville"/>
                <a:cs typeface="Baskervville"/>
                <a:sym typeface="Baskervville"/>
              </a:rPr>
              <a:t>n Anxious Achiever</a:t>
            </a:r>
            <a:endParaRPr sz="2700">
              <a:solidFill>
                <a:srgbClr val="000000"/>
              </a:solidFill>
              <a:latin typeface="Baskervville"/>
              <a:ea typeface="Baskervville"/>
              <a:cs typeface="Baskervville"/>
              <a:sym typeface="Baskervville"/>
            </a:endParaRPr>
          </a:p>
        </p:txBody>
      </p:sp>
      <p:sp>
        <p:nvSpPr>
          <p:cNvPr id="573" name="Google Shape;573;p40"/>
          <p:cNvSpPr/>
          <p:nvPr/>
        </p:nvSpPr>
        <p:spPr>
          <a:xfrm>
            <a:off x="5794350" y="3262300"/>
            <a:ext cx="901500" cy="92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txBox="1"/>
          <p:nvPr/>
        </p:nvSpPr>
        <p:spPr>
          <a:xfrm>
            <a:off x="742950" y="3182475"/>
            <a:ext cx="4662900" cy="169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Is putting more effort into reaching out to friends even though they live farther away</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Social events and hangouts tend to be more spontaneous, so it’s hard to predict</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Internally hard to feel like she’s on top of her school work</a:t>
            </a:r>
            <a:endParaRPr>
              <a:latin typeface="Nunito"/>
              <a:ea typeface="Nunito"/>
              <a:cs typeface="Nunito"/>
              <a:sym typeface="Nunito"/>
            </a:endParaRPr>
          </a:p>
        </p:txBody>
      </p:sp>
      <p:sp>
        <p:nvSpPr>
          <p:cNvPr id="575" name="Google Shape;575;p40"/>
          <p:cNvSpPr txBox="1"/>
          <p:nvPr/>
        </p:nvSpPr>
        <p:spPr>
          <a:xfrm>
            <a:off x="493778" y="27355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000000"/>
                </a:solidFill>
                <a:latin typeface="Baskervville"/>
                <a:ea typeface="Baskervville"/>
                <a:cs typeface="Baskervville"/>
                <a:sym typeface="Baskervville"/>
              </a:rPr>
              <a:t>Key Insights</a:t>
            </a:r>
            <a:endParaRPr sz="1000"/>
          </a:p>
        </p:txBody>
      </p:sp>
      <p:sp>
        <p:nvSpPr>
          <p:cNvPr id="576" name="Google Shape;576;p40"/>
          <p:cNvSpPr txBox="1"/>
          <p:nvPr/>
        </p:nvSpPr>
        <p:spPr>
          <a:xfrm>
            <a:off x="742950" y="1496500"/>
            <a:ext cx="4662900" cy="121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Has moments where she feels like she neglects either her social or academic life</a:t>
            </a:r>
            <a:endParaRPr>
              <a:latin typeface="Nunito"/>
              <a:ea typeface="Nunito"/>
              <a:cs typeface="Nunito"/>
              <a:sym typeface="Nunito"/>
            </a:endParaRPr>
          </a:p>
          <a:p>
            <a:pPr indent="-317500" lvl="0" marL="457200" rtl="0" algn="l">
              <a:spcBef>
                <a:spcPts val="0"/>
              </a:spcBef>
              <a:spcAft>
                <a:spcPts val="0"/>
              </a:spcAft>
              <a:buClr>
                <a:srgbClr val="000000"/>
              </a:buClr>
              <a:buSzPts val="1400"/>
              <a:buFont typeface="Nunito"/>
              <a:buChar char="✳"/>
            </a:pPr>
            <a:r>
              <a:rPr lang="en">
                <a:latin typeface="Nunito"/>
                <a:ea typeface="Nunito"/>
                <a:cs typeface="Nunito"/>
                <a:sym typeface="Nunito"/>
              </a:rPr>
              <a:t>Doesn’t have a clear “mechanism” for coping with her stress and often tries to solve everything by  herself</a:t>
            </a:r>
            <a:endParaRPr>
              <a:latin typeface="Nunito"/>
              <a:ea typeface="Nunito"/>
              <a:cs typeface="Nunito"/>
              <a:sym typeface="Nunito"/>
            </a:endParaRPr>
          </a:p>
        </p:txBody>
      </p:sp>
      <p:sp>
        <p:nvSpPr>
          <p:cNvPr id="577" name="Google Shape;577;p40"/>
          <p:cNvSpPr txBox="1"/>
          <p:nvPr/>
        </p:nvSpPr>
        <p:spPr>
          <a:xfrm>
            <a:off x="438148" y="10243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rgbClr val="000000"/>
                </a:solidFill>
                <a:latin typeface="Baskervville"/>
                <a:ea typeface="Baskervville"/>
                <a:cs typeface="Baskervville"/>
                <a:sym typeface="Baskervville"/>
              </a:rPr>
              <a:t>Main Issues</a:t>
            </a:r>
            <a:endParaRPr sz="1000"/>
          </a:p>
        </p:txBody>
      </p:sp>
      <p:pic>
        <p:nvPicPr>
          <p:cNvPr id="578" name="Google Shape;578;p40"/>
          <p:cNvPicPr preferRelativeResize="0"/>
          <p:nvPr/>
        </p:nvPicPr>
        <p:blipFill rotWithShape="1">
          <a:blip r:embed="rId3">
            <a:alphaModFix/>
          </a:blip>
          <a:srcRect b="0" l="9" r="19" t="0"/>
          <a:stretch/>
        </p:blipFill>
        <p:spPr>
          <a:xfrm>
            <a:off x="5815825" y="3295639"/>
            <a:ext cx="858600" cy="858600"/>
          </a:xfrm>
          <a:prstGeom prst="ellipse">
            <a:avLst/>
          </a:prstGeom>
          <a:noFill/>
          <a:ln>
            <a:noFill/>
          </a:ln>
        </p:spPr>
      </p:pic>
      <p:sp>
        <p:nvSpPr>
          <p:cNvPr id="579" name="Google Shape;579;p40"/>
          <p:cNvSpPr txBox="1"/>
          <p:nvPr/>
        </p:nvSpPr>
        <p:spPr>
          <a:xfrm>
            <a:off x="5794360" y="1634238"/>
            <a:ext cx="26184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latin typeface="Baskervville"/>
                <a:ea typeface="Baskervville"/>
                <a:cs typeface="Baskervville"/>
                <a:sym typeface="Baskervville"/>
              </a:rPr>
              <a:t>I think a lot of people, including myself, </a:t>
            </a:r>
            <a:r>
              <a:rPr lang="en" sz="1600">
                <a:solidFill>
                  <a:schemeClr val="dk1"/>
                </a:solidFill>
                <a:latin typeface="Baskervville"/>
                <a:ea typeface="Baskervville"/>
                <a:cs typeface="Baskervville"/>
                <a:sym typeface="Baskervville"/>
              </a:rPr>
              <a:t>feel </a:t>
            </a:r>
            <a:r>
              <a:rPr i="1" lang="en" sz="1600">
                <a:solidFill>
                  <a:schemeClr val="dk1"/>
                </a:solidFill>
                <a:latin typeface="Baskervville"/>
                <a:ea typeface="Baskervville"/>
                <a:cs typeface="Baskervville"/>
                <a:sym typeface="Baskervville"/>
              </a:rPr>
              <a:t>guilt</a:t>
            </a:r>
            <a:r>
              <a:rPr lang="en" sz="1600">
                <a:solidFill>
                  <a:schemeClr val="dk1"/>
                </a:solidFill>
                <a:latin typeface="Baskervville"/>
                <a:ea typeface="Baskervville"/>
                <a:cs typeface="Baskervville"/>
                <a:sym typeface="Baskervville"/>
              </a:rPr>
              <a:t> over not being productive and having social moments.</a:t>
            </a:r>
            <a:endParaRPr sz="1600">
              <a:solidFill>
                <a:schemeClr val="dk1"/>
              </a:solidFill>
              <a:latin typeface="Baskervville"/>
              <a:ea typeface="Baskervville"/>
              <a:cs typeface="Baskervville"/>
              <a:sym typeface="Baskervville"/>
            </a:endParaRPr>
          </a:p>
        </p:txBody>
      </p:sp>
      <p:sp>
        <p:nvSpPr>
          <p:cNvPr id="580" name="Google Shape;580;p40"/>
          <p:cNvSpPr txBox="1"/>
          <p:nvPr/>
        </p:nvSpPr>
        <p:spPr>
          <a:xfrm>
            <a:off x="5749575" y="686763"/>
            <a:ext cx="786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0">
                <a:solidFill>
                  <a:schemeClr val="accent4"/>
                </a:solidFill>
                <a:latin typeface="Baskervville"/>
                <a:ea typeface="Baskervville"/>
                <a:cs typeface="Baskervville"/>
                <a:sym typeface="Baskervville"/>
              </a:rPr>
              <a:t>“</a:t>
            </a:r>
            <a:endParaRPr sz="12000">
              <a:solidFill>
                <a:schemeClr val="accent4"/>
              </a:solidFill>
            </a:endParaRPr>
          </a:p>
        </p:txBody>
      </p:sp>
      <p:sp>
        <p:nvSpPr>
          <p:cNvPr id="581" name="Google Shape;581;p40"/>
          <p:cNvSpPr txBox="1"/>
          <p:nvPr/>
        </p:nvSpPr>
        <p:spPr>
          <a:xfrm>
            <a:off x="6787950" y="3288825"/>
            <a:ext cx="15294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unito"/>
                <a:ea typeface="Nunito"/>
                <a:cs typeface="Nunito"/>
                <a:sym typeface="Nunito"/>
              </a:rPr>
              <a:t>Sofia M. </a:t>
            </a:r>
            <a:endParaRPr b="1"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Junior at Stanford</a:t>
            </a:r>
            <a:endParaRPr sz="12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1"/>
          <p:cNvSpPr txBox="1"/>
          <p:nvPr/>
        </p:nvSpPr>
        <p:spPr>
          <a:xfrm>
            <a:off x="720000" y="310925"/>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latin typeface="Baskervville"/>
                <a:ea typeface="Baskervville"/>
                <a:cs typeface="Baskervville"/>
                <a:sym typeface="Baskervville"/>
              </a:rPr>
              <a:t>Interviewee Insights</a:t>
            </a:r>
            <a:endParaRPr sz="2700">
              <a:solidFill>
                <a:srgbClr val="000000"/>
              </a:solidFill>
              <a:latin typeface="Baskervville"/>
              <a:ea typeface="Baskervville"/>
              <a:cs typeface="Baskervville"/>
              <a:sym typeface="Baskervville"/>
            </a:endParaRPr>
          </a:p>
        </p:txBody>
      </p:sp>
      <p:sp>
        <p:nvSpPr>
          <p:cNvPr id="587" name="Google Shape;587;p41"/>
          <p:cNvSpPr txBox="1"/>
          <p:nvPr/>
        </p:nvSpPr>
        <p:spPr>
          <a:xfrm>
            <a:off x="148475" y="2070800"/>
            <a:ext cx="1746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Guilt</a:t>
            </a:r>
            <a:endParaRPr sz="2200">
              <a:solidFill>
                <a:schemeClr val="accent4"/>
              </a:solidFill>
              <a:latin typeface="Baskervville"/>
              <a:ea typeface="Baskervville"/>
              <a:cs typeface="Baskervville"/>
              <a:sym typeface="Baskervville"/>
            </a:endParaRPr>
          </a:p>
        </p:txBody>
      </p:sp>
      <p:sp>
        <p:nvSpPr>
          <p:cNvPr id="588" name="Google Shape;588;p41"/>
          <p:cNvSpPr txBox="1"/>
          <p:nvPr/>
        </p:nvSpPr>
        <p:spPr>
          <a:xfrm>
            <a:off x="1894475" y="1258725"/>
            <a:ext cx="1746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Anxious</a:t>
            </a:r>
            <a:endParaRPr sz="2200">
              <a:solidFill>
                <a:schemeClr val="accent4"/>
              </a:solidFill>
              <a:latin typeface="Baskervville"/>
              <a:ea typeface="Baskervville"/>
              <a:cs typeface="Baskervville"/>
              <a:sym typeface="Baskervville"/>
            </a:endParaRPr>
          </a:p>
        </p:txBody>
      </p:sp>
      <p:sp>
        <p:nvSpPr>
          <p:cNvPr id="589" name="Google Shape;589;p41"/>
          <p:cNvSpPr txBox="1"/>
          <p:nvPr/>
        </p:nvSpPr>
        <p:spPr>
          <a:xfrm>
            <a:off x="2866250" y="2410675"/>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Unsupported</a:t>
            </a:r>
            <a:endParaRPr sz="2200">
              <a:solidFill>
                <a:schemeClr val="accent4"/>
              </a:solidFill>
              <a:latin typeface="Baskervville"/>
              <a:ea typeface="Baskervville"/>
              <a:cs typeface="Baskervville"/>
              <a:sym typeface="Baskervville"/>
            </a:endParaRPr>
          </a:p>
        </p:txBody>
      </p:sp>
      <p:sp>
        <p:nvSpPr>
          <p:cNvPr id="590" name="Google Shape;590;p41"/>
          <p:cNvSpPr txBox="1"/>
          <p:nvPr/>
        </p:nvSpPr>
        <p:spPr>
          <a:xfrm>
            <a:off x="720000" y="32629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Unmotivated</a:t>
            </a:r>
            <a:endParaRPr sz="2200">
              <a:solidFill>
                <a:schemeClr val="accent4"/>
              </a:solidFill>
              <a:latin typeface="Baskervville"/>
              <a:ea typeface="Baskervville"/>
              <a:cs typeface="Baskervville"/>
              <a:sym typeface="Baskervville"/>
            </a:endParaRPr>
          </a:p>
        </p:txBody>
      </p:sp>
      <p:sp>
        <p:nvSpPr>
          <p:cNvPr id="591" name="Google Shape;591;p41"/>
          <p:cNvSpPr txBox="1"/>
          <p:nvPr/>
        </p:nvSpPr>
        <p:spPr>
          <a:xfrm>
            <a:off x="3301100" y="38593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Concerned</a:t>
            </a:r>
            <a:endParaRPr sz="2200">
              <a:solidFill>
                <a:schemeClr val="accent4"/>
              </a:solidFill>
              <a:latin typeface="Baskervville"/>
              <a:ea typeface="Baskervville"/>
              <a:cs typeface="Baskervville"/>
              <a:sym typeface="Baskervville"/>
            </a:endParaRPr>
          </a:p>
        </p:txBody>
      </p:sp>
      <p:sp>
        <p:nvSpPr>
          <p:cNvPr id="592" name="Google Shape;592;p41"/>
          <p:cNvSpPr txBox="1"/>
          <p:nvPr/>
        </p:nvSpPr>
        <p:spPr>
          <a:xfrm>
            <a:off x="5196725" y="29081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Skeptical</a:t>
            </a:r>
            <a:endParaRPr sz="2200">
              <a:solidFill>
                <a:schemeClr val="accent4"/>
              </a:solidFill>
              <a:latin typeface="Baskervville"/>
              <a:ea typeface="Baskervville"/>
              <a:cs typeface="Baskervville"/>
              <a:sym typeface="Baskervville"/>
            </a:endParaRPr>
          </a:p>
        </p:txBody>
      </p:sp>
      <p:sp>
        <p:nvSpPr>
          <p:cNvPr id="593" name="Google Shape;593;p41"/>
          <p:cNvSpPr txBox="1"/>
          <p:nvPr/>
        </p:nvSpPr>
        <p:spPr>
          <a:xfrm>
            <a:off x="4396600" y="14950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Lonely</a:t>
            </a:r>
            <a:endParaRPr sz="2200">
              <a:solidFill>
                <a:schemeClr val="accent4"/>
              </a:solidFill>
              <a:latin typeface="Baskervville"/>
              <a:ea typeface="Baskervville"/>
              <a:cs typeface="Baskervville"/>
              <a:sym typeface="Baskervville"/>
            </a:endParaRPr>
          </a:p>
        </p:txBody>
      </p:sp>
      <p:sp>
        <p:nvSpPr>
          <p:cNvPr id="594" name="Google Shape;594;p41"/>
          <p:cNvSpPr txBox="1"/>
          <p:nvPr/>
        </p:nvSpPr>
        <p:spPr>
          <a:xfrm>
            <a:off x="6576800" y="18125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Stuck</a:t>
            </a:r>
            <a:endParaRPr sz="2200">
              <a:solidFill>
                <a:schemeClr val="accent4"/>
              </a:solidFill>
              <a:latin typeface="Baskervville"/>
              <a:ea typeface="Baskervville"/>
              <a:cs typeface="Baskervville"/>
              <a:sym typeface="Baskervville"/>
            </a:endParaRPr>
          </a:p>
        </p:txBody>
      </p:sp>
      <p:sp>
        <p:nvSpPr>
          <p:cNvPr id="595" name="Google Shape;595;p41"/>
          <p:cNvSpPr txBox="1"/>
          <p:nvPr/>
        </p:nvSpPr>
        <p:spPr>
          <a:xfrm>
            <a:off x="6642100" y="38593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4"/>
                </a:solidFill>
                <a:latin typeface="Baskervville"/>
                <a:ea typeface="Baskervville"/>
                <a:cs typeface="Baskervville"/>
                <a:sym typeface="Baskervville"/>
              </a:rPr>
              <a:t>Disconnected</a:t>
            </a:r>
            <a:endParaRPr sz="2200">
              <a:solidFill>
                <a:schemeClr val="accent4"/>
              </a:solidFill>
              <a:latin typeface="Baskervville"/>
              <a:ea typeface="Baskervville"/>
              <a:cs typeface="Baskervville"/>
              <a:sym typeface="Baskervvill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2"/>
          <p:cNvSpPr txBox="1"/>
          <p:nvPr>
            <p:ph type="title"/>
          </p:nvPr>
        </p:nvSpPr>
        <p:spPr>
          <a:xfrm>
            <a:off x="3646900" y="2179625"/>
            <a:ext cx="47820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POVs + HMWs</a:t>
            </a:r>
            <a:endParaRPr/>
          </a:p>
        </p:txBody>
      </p:sp>
      <p:cxnSp>
        <p:nvCxnSpPr>
          <p:cNvPr id="601" name="Google Shape;601;p42"/>
          <p:cNvCxnSpPr/>
          <p:nvPr/>
        </p:nvCxnSpPr>
        <p:spPr>
          <a:xfrm rot="10800000">
            <a:off x="3575200" y="3132175"/>
            <a:ext cx="4853700" cy="0"/>
          </a:xfrm>
          <a:prstGeom prst="straightConnector1">
            <a:avLst/>
          </a:prstGeom>
          <a:noFill/>
          <a:ln cap="flat" cmpd="sng" w="9525">
            <a:solidFill>
              <a:schemeClr val="dk1"/>
            </a:solidFill>
            <a:prstDash val="solid"/>
            <a:round/>
            <a:headEnd len="med" w="med" type="none"/>
            <a:tailEnd len="med" w="med" type="none"/>
          </a:ln>
        </p:spPr>
      </p:cxnSp>
      <p:sp>
        <p:nvSpPr>
          <p:cNvPr id="602" name="Google Shape;602;p42"/>
          <p:cNvSpPr/>
          <p:nvPr/>
        </p:nvSpPr>
        <p:spPr>
          <a:xfrm rot="5400000">
            <a:off x="295075" y="403925"/>
            <a:ext cx="3198600" cy="27663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rot="5400000">
            <a:off x="-318850" y="2071700"/>
            <a:ext cx="3198600" cy="27663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2"/>
          <p:cNvGrpSpPr/>
          <p:nvPr/>
        </p:nvGrpSpPr>
        <p:grpSpPr>
          <a:xfrm>
            <a:off x="7855188" y="655493"/>
            <a:ext cx="409357" cy="409357"/>
            <a:chOff x="1393875" y="-1823657"/>
            <a:chExt cx="409357" cy="409357"/>
          </a:xfrm>
        </p:grpSpPr>
        <p:cxnSp>
          <p:nvCxnSpPr>
            <p:cNvPr id="605" name="Google Shape;605;p4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06" name="Google Shape;606;p4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07" name="Google Shape;607;p4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608" name="Google Shape;608;p4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609" name="Google Shape;609;p42"/>
          <p:cNvGrpSpPr/>
          <p:nvPr/>
        </p:nvGrpSpPr>
        <p:grpSpPr>
          <a:xfrm>
            <a:off x="7855188" y="4136193"/>
            <a:ext cx="409357" cy="409357"/>
            <a:chOff x="1393875" y="-1823657"/>
            <a:chExt cx="409357" cy="409357"/>
          </a:xfrm>
        </p:grpSpPr>
        <p:cxnSp>
          <p:nvCxnSpPr>
            <p:cNvPr id="610" name="Google Shape;610;p4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11" name="Google Shape;611;p4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12" name="Google Shape;612;p4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613" name="Google Shape;613;p4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
</file>

<file path=ppt/theme/theme1.xml><?xml version="1.0" encoding="utf-8"?>
<a:theme xmlns:a="http://schemas.openxmlformats.org/drawingml/2006/main" xmlns:r="http://schemas.openxmlformats.org/officeDocument/2006/relationships" name="2023 Business Bucket List by Slidesgo">
  <a:themeElements>
    <a:clrScheme name="Simple Light">
      <a:dk1>
        <a:srgbClr val="000000"/>
      </a:dk1>
      <a:lt1>
        <a:srgbClr val="FFFFFF"/>
      </a:lt1>
      <a:dk2>
        <a:srgbClr val="F4EDDA"/>
      </a:dk2>
      <a:lt2>
        <a:srgbClr val="F5E8C4"/>
      </a:lt2>
      <a:accent1>
        <a:srgbClr val="D3C5A3"/>
      </a:accent1>
      <a:accent2>
        <a:srgbClr val="B1AFE2"/>
      </a:accent2>
      <a:accent3>
        <a:srgbClr val="8E88BE"/>
      </a:accent3>
      <a:accent4>
        <a:srgbClr val="676494"/>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